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07" r:id="rId2"/>
    <p:sldId id="333" r:id="rId3"/>
    <p:sldId id="334" r:id="rId4"/>
    <p:sldId id="335" r:id="rId5"/>
    <p:sldId id="336" r:id="rId6"/>
    <p:sldId id="337" r:id="rId7"/>
    <p:sldId id="331" r:id="rId8"/>
    <p:sldId id="290" r:id="rId9"/>
    <p:sldId id="289" r:id="rId10"/>
    <p:sldId id="300" r:id="rId11"/>
    <p:sldId id="301" r:id="rId12"/>
    <p:sldId id="302" r:id="rId13"/>
    <p:sldId id="313" r:id="rId14"/>
    <p:sldId id="338" r:id="rId15"/>
    <p:sldId id="340" r:id="rId16"/>
    <p:sldId id="339" r:id="rId17"/>
    <p:sldId id="341" r:id="rId18"/>
    <p:sldId id="342" r:id="rId19"/>
    <p:sldId id="291" r:id="rId20"/>
    <p:sldId id="292" r:id="rId21"/>
    <p:sldId id="293" r:id="rId22"/>
    <p:sldId id="298" r:id="rId23"/>
    <p:sldId id="299" r:id="rId24"/>
    <p:sldId id="320" r:id="rId25"/>
    <p:sldId id="322" r:id="rId26"/>
    <p:sldId id="323" r:id="rId27"/>
    <p:sldId id="324" r:id="rId28"/>
    <p:sldId id="326" r:id="rId29"/>
    <p:sldId id="325" r:id="rId30"/>
    <p:sldId id="332" r:id="rId31"/>
    <p:sldId id="303" r:id="rId32"/>
    <p:sldId id="304" r:id="rId33"/>
    <p:sldId id="294" r:id="rId34"/>
    <p:sldId id="295" r:id="rId35"/>
    <p:sldId id="296" r:id="rId36"/>
    <p:sldId id="297" r:id="rId37"/>
    <p:sldId id="343" r:id="rId38"/>
    <p:sldId id="305" r:id="rId39"/>
    <p:sldId id="314" r:id="rId40"/>
    <p:sldId id="315" r:id="rId41"/>
    <p:sldId id="306" r:id="rId42"/>
    <p:sldId id="310" r:id="rId43"/>
    <p:sldId id="311" r:id="rId44"/>
    <p:sldId id="312" r:id="rId45"/>
    <p:sldId id="316" r:id="rId46"/>
    <p:sldId id="317" r:id="rId47"/>
    <p:sldId id="318" r:id="rId48"/>
    <p:sldId id="344" r:id="rId49"/>
    <p:sldId id="321" r:id="rId50"/>
    <p:sldId id="328" r:id="rId51"/>
    <p:sldId id="329" r:id="rId52"/>
    <p:sldId id="330" r:id="rId53"/>
    <p:sldId id="327" r:id="rId54"/>
    <p:sldId id="309" r:id="rId55"/>
    <p:sldId id="319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207"/>
    <a:srgbClr val="E6E95E"/>
    <a:srgbClr val="FFFF66"/>
    <a:srgbClr val="000000"/>
    <a:srgbClr val="CDCF09"/>
    <a:srgbClr val="B4D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 autoAdjust="0"/>
    <p:restoredTop sz="82236" autoAdjust="0"/>
  </p:normalViewPr>
  <p:slideViewPr>
    <p:cSldViewPr snapToGrid="0">
      <p:cViewPr varScale="1">
        <p:scale>
          <a:sx n="92" d="100"/>
          <a:sy n="92" d="100"/>
        </p:scale>
        <p:origin x="20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AE447-4675-8547-9D62-5DB7B1330FE3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5B650-EC52-664A-9F15-D74DB3C4D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9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69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organize code and notes by using specific syntax inside a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1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organize code and notes by using specific syntax inside a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2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organize code and notes by using specific syntax inside a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3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when we can use the “Knit” tool to create a nice PDF or HTML of the document (check out HTML on the website)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71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2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We’re going to cover a lot of information in this class. Feel free to interrupt me with questions or ask questions in the chat. The results of the survey indicate about 1/3 of the class has no prior coding experience, so I’m going to set a slow 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3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this class we’ll be using a compute server that’s run by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08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everyone sign in, go over how to customize theme and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65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Computational analyses require methods and notes to be recorded the same way you would for wet lab experiments. An excellent way to do this is via R Markdown documents. R Markdown documents are documents that combine text, R code, and R output, including figures. They are a great way to produce self-contained and documented statistical analyses.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8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organize code and notes by using specific syntax inside a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organize code and notes by using specific syntax inside a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organize code and notes by using specific syntax inside a .</a:t>
            </a:r>
            <a:r>
              <a:rPr lang="en-US" dirty="0" err="1"/>
              <a:t>Rmd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5B650-EC52-664A-9F15-D74DB3C4DC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3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7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2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6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26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4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35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0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44522"/>
          </a:xfrm>
          <a:prstGeom prst="rect">
            <a:avLst/>
          </a:prstGeom>
          <a:solidFill>
            <a:schemeClr val="tx2"/>
          </a:solidFill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3186C-8986-1E4F-B717-4543AFB8F16A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F9D5-3141-274E-896B-33DC05F21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5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457200" algn="l" defTabSz="457200" rtl="0" eaLnBrk="1" latinLnBrk="0" hangingPunct="1">
        <a:spcBef>
          <a:spcPts val="0"/>
        </a:spcBef>
        <a:buNone/>
        <a:defRPr sz="3600" kern="1200" baseline="0">
          <a:solidFill>
            <a:schemeClr val="bg2"/>
          </a:solidFill>
          <a:latin typeface="Corbe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Calibri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safcomp02.ccbb.utexas.edu/" TargetMode="External"/><Relationship Id="rId2" Type="http://schemas.openxmlformats.org/officeDocument/2006/relationships/hyperlink" Target="https://gsafcomp01.ccbb.utexas.edu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rmarkdown.rstudio.com/author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ipjsweet/R4Biology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5251"/>
            <a:ext cx="9144000" cy="1838269"/>
          </a:xfrm>
        </p:spPr>
        <p:txBody>
          <a:bodyPr/>
          <a:lstStyle/>
          <a:p>
            <a:r>
              <a:rPr lang="en-US" dirty="0"/>
              <a:t>Introduction to R for Biologists</a:t>
            </a:r>
            <a:br>
              <a:rPr lang="en-US" dirty="0"/>
            </a:br>
            <a:r>
              <a:rPr lang="en-US" sz="2400" dirty="0"/>
              <a:t>Day 1 – Intro to R and the </a:t>
            </a:r>
            <a:r>
              <a:rPr lang="en-US" sz="2400" dirty="0" err="1"/>
              <a:t>Tidyverse</a:t>
            </a:r>
            <a:r>
              <a:rPr lang="en-US" sz="2400" dirty="0"/>
              <a:t> Ecosystem</a:t>
            </a:r>
            <a:br>
              <a:rPr lang="en-US" sz="2400" dirty="0"/>
            </a:br>
            <a:r>
              <a:rPr lang="en-US" sz="2400" dirty="0"/>
              <a:t>Developed by Rachael Cox</a:t>
            </a:r>
          </a:p>
        </p:txBody>
      </p:sp>
    </p:spTree>
    <p:extLst>
      <p:ext uri="{BB962C8B-B14F-4D97-AF65-F5344CB8AC3E}">
        <p14:creationId xmlns:p14="http://schemas.microsoft.com/office/powerpoint/2010/main" val="424342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R Studio through your web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https://gsafcomp01.ccbb.utexas.edu/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https://gsafcomp02.ccbb.utexas.edu/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4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72167"/>
            <a:ext cx="4991100" cy="3263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184399" y="3471335"/>
            <a:ext cx="1117600" cy="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headEnd w="lg" len="lg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94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with your student# and password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8" y="1513857"/>
            <a:ext cx="5816600" cy="487284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E1F4E1A-B65F-4066-A43C-FC1FA8FADB3B}"/>
              </a:ext>
            </a:extLst>
          </p:cNvPr>
          <p:cNvSpPr/>
          <p:nvPr/>
        </p:nvSpPr>
        <p:spPr>
          <a:xfrm>
            <a:off x="2613632" y="4056213"/>
            <a:ext cx="1019249" cy="5443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8C0076-A218-43BA-BE50-D90D541FEA64}"/>
              </a:ext>
            </a:extLst>
          </p:cNvPr>
          <p:cNvCxnSpPr>
            <a:cxnSpLocks/>
          </p:cNvCxnSpPr>
          <p:nvPr/>
        </p:nvCxnSpPr>
        <p:spPr>
          <a:xfrm>
            <a:off x="2162399" y="3640249"/>
            <a:ext cx="380305" cy="50510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D87BEE-11F6-4ED0-B323-B8CE25A16B41}"/>
              </a:ext>
            </a:extLst>
          </p:cNvPr>
          <p:cNvSpPr txBox="1"/>
          <p:nvPr/>
        </p:nvSpPr>
        <p:spPr>
          <a:xfrm>
            <a:off x="937030" y="3117029"/>
            <a:ext cx="726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Refer to class email for your individual username</a:t>
            </a:r>
          </a:p>
        </p:txBody>
      </p:sp>
    </p:spTree>
    <p:extLst>
      <p:ext uri="{BB962C8B-B14F-4D97-AF65-F5344CB8AC3E}">
        <p14:creationId xmlns:p14="http://schemas.microsoft.com/office/powerpoint/2010/main" val="30729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5251"/>
            <a:ext cx="9144000" cy="1838269"/>
          </a:xfrm>
        </p:spPr>
        <p:txBody>
          <a:bodyPr/>
          <a:lstStyle/>
          <a:p>
            <a:r>
              <a:rPr lang="en-US" dirty="0"/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170738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Open the markdown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6D66-C82E-DDD4-604A-462EC2A4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2" y="1798356"/>
            <a:ext cx="8740563" cy="43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9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Open the markdown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B6D66-C82E-DDD4-604A-462EC2A4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2" y="1798356"/>
            <a:ext cx="8740563" cy="4353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135B80-EBC3-50CC-5955-ED0A35B567BD}"/>
              </a:ext>
            </a:extLst>
          </p:cNvPr>
          <p:cNvSpPr/>
          <p:nvPr/>
        </p:nvSpPr>
        <p:spPr>
          <a:xfrm>
            <a:off x="6539345" y="3933322"/>
            <a:ext cx="623454" cy="263237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3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Open the 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EFA9F-B5DE-C34F-CD7C-33D81116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18" y="1923047"/>
            <a:ext cx="8740563" cy="43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53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Open the 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EFA9F-B5DE-C34F-CD7C-33D81116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4" y="1964611"/>
            <a:ext cx="8740563" cy="43530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5F3233-C149-0ECE-9108-8001E1E31804}"/>
              </a:ext>
            </a:extLst>
          </p:cNvPr>
          <p:cNvSpPr/>
          <p:nvPr/>
        </p:nvSpPr>
        <p:spPr>
          <a:xfrm>
            <a:off x="3311237" y="4321250"/>
            <a:ext cx="623454" cy="263237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25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Open the markdown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EFA9F-B5DE-C34F-CD7C-33D811164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64" y="1964611"/>
            <a:ext cx="8740563" cy="43530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5F3233-C149-0ECE-9108-8001E1E31804}"/>
              </a:ext>
            </a:extLst>
          </p:cNvPr>
          <p:cNvSpPr/>
          <p:nvPr/>
        </p:nvSpPr>
        <p:spPr>
          <a:xfrm>
            <a:off x="3311237" y="4321250"/>
            <a:ext cx="623454" cy="263237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D740A6-BBB5-0868-452E-728062D4FDF1}"/>
              </a:ext>
            </a:extLst>
          </p:cNvPr>
          <p:cNvSpPr txBox="1"/>
          <p:nvPr/>
        </p:nvSpPr>
        <p:spPr>
          <a:xfrm>
            <a:off x="2590800" y="1379836"/>
            <a:ext cx="4461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Demonstration Time!!</a:t>
            </a:r>
          </a:p>
        </p:txBody>
      </p:sp>
    </p:spTree>
    <p:extLst>
      <p:ext uri="{BB962C8B-B14F-4D97-AF65-F5344CB8AC3E}">
        <p14:creationId xmlns:p14="http://schemas.microsoft.com/office/powerpoint/2010/main" val="4201853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Writing documents with embedded R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5"/>
          <a:stretch/>
        </p:blipFill>
        <p:spPr>
          <a:xfrm>
            <a:off x="268449" y="1619249"/>
            <a:ext cx="8607102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1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D779-76E5-DD7F-277E-9133ABDB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Class!!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F9795B-A090-B0F3-5A6C-A9770B93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19" y="1846505"/>
            <a:ext cx="2806988" cy="281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BE792F-E74C-F142-3C54-998AF3E6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794" y="1847448"/>
            <a:ext cx="2806988" cy="28069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2B891-38A2-0971-D0FF-64918A060532}"/>
              </a:ext>
            </a:extLst>
          </p:cNvPr>
          <p:cNvSpPr txBox="1"/>
          <p:nvPr/>
        </p:nvSpPr>
        <p:spPr>
          <a:xfrm>
            <a:off x="753630" y="4944038"/>
            <a:ext cx="3818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Philip Sweet, Ph.D. </a:t>
            </a:r>
          </a:p>
          <a:p>
            <a:pPr algn="ctr"/>
            <a:r>
              <a:rPr lang="en-US" sz="2400" dirty="0"/>
              <a:t>(he/him)</a:t>
            </a:r>
          </a:p>
          <a:p>
            <a:pPr algn="ctr"/>
            <a:r>
              <a:rPr lang="en-US" sz="2400" dirty="0"/>
              <a:t>Instructor</a:t>
            </a:r>
          </a:p>
          <a:p>
            <a:pPr algn="ctr"/>
            <a:r>
              <a:rPr lang="en-US" sz="2400" dirty="0"/>
              <a:t>Research Fellow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1A88C-4A3A-565C-2B24-F824BD942DEC}"/>
              </a:ext>
            </a:extLst>
          </p:cNvPr>
          <p:cNvSpPr txBox="1"/>
          <p:nvPr/>
        </p:nvSpPr>
        <p:spPr>
          <a:xfrm>
            <a:off x="4972339" y="4944038"/>
            <a:ext cx="3660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Arbutus Slab"/>
              </a:rPr>
              <a:t>Alexandra Lukasiewicz </a:t>
            </a:r>
            <a:r>
              <a:rPr lang="en-US" sz="2400" b="0" i="0">
                <a:solidFill>
                  <a:srgbClr val="000000"/>
                </a:solidFill>
                <a:effectLst/>
                <a:latin typeface="Arbutus Slab"/>
              </a:rPr>
              <a:t>(she/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rbutus Slab"/>
              </a:rPr>
              <a:t>her)</a:t>
            </a:r>
          </a:p>
          <a:p>
            <a:pPr algn="ctr"/>
            <a:r>
              <a:rPr lang="en-US" sz="2400" dirty="0"/>
              <a:t>Teaching Assistant </a:t>
            </a:r>
          </a:p>
          <a:p>
            <a:pPr algn="ctr"/>
            <a:r>
              <a:rPr lang="en-US" sz="2400" dirty="0"/>
              <a:t>Ph.D. Candidate </a:t>
            </a:r>
          </a:p>
        </p:txBody>
      </p:sp>
    </p:spTree>
    <p:extLst>
      <p:ext uri="{BB962C8B-B14F-4D97-AF65-F5344CB8AC3E}">
        <p14:creationId xmlns:p14="http://schemas.microsoft.com/office/powerpoint/2010/main" val="206117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Markdown:</a:t>
            </a:r>
            <a:br>
              <a:rPr lang="en-US" dirty="0"/>
            </a:br>
            <a:r>
              <a:rPr lang="en-US" dirty="0"/>
              <a:t>Writing documents with embedded R code</a:t>
            </a:r>
          </a:p>
        </p:txBody>
      </p:sp>
      <p:pic>
        <p:nvPicPr>
          <p:cNvPr id="4" name="Picture 3" descr="Screen Shot 2016-01-17 at 12.54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892"/>
            <a:ext cx="9144000" cy="53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96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62100"/>
            <a:ext cx="7950200" cy="505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convert R Markdown to HTML by “knitting” the Markdown file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23207" y="1673373"/>
            <a:ext cx="1787863" cy="618327"/>
            <a:chOff x="3107874" y="1504039"/>
            <a:chExt cx="1787863" cy="618327"/>
          </a:xfrm>
        </p:grpSpPr>
        <p:sp>
          <p:nvSpPr>
            <p:cNvPr id="4" name="Oval 3"/>
            <p:cNvSpPr/>
            <p:nvPr/>
          </p:nvSpPr>
          <p:spPr>
            <a:xfrm>
              <a:off x="3107874" y="1671154"/>
              <a:ext cx="1019249" cy="4512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143833" y="1504039"/>
              <a:ext cx="751904" cy="2506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110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basics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414592" y="1685353"/>
            <a:ext cx="5600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http://rmarkdown.rstudio.com/authoring_basics.html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2794" y="2339617"/>
            <a:ext cx="24228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normal text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*italics*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**bold**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# Header 1</a:t>
            </a:r>
          </a:p>
          <a:p>
            <a:r>
              <a:rPr lang="en-US" dirty="0">
                <a:latin typeface="Courier"/>
                <a:cs typeface="Courier"/>
              </a:rPr>
              <a:t>## Header 2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List: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1. Item 1</a:t>
            </a:r>
          </a:p>
          <a:p>
            <a:r>
              <a:rPr lang="en-US" dirty="0">
                <a:latin typeface="Courier"/>
                <a:cs typeface="Courier"/>
              </a:rPr>
              <a:t>2. Item 2</a:t>
            </a:r>
          </a:p>
          <a:p>
            <a:r>
              <a:rPr lang="en-US" dirty="0">
                <a:latin typeface="Courier"/>
                <a:cs typeface="Courier"/>
              </a:rPr>
              <a:t>3. Item 3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642562" y="2471881"/>
            <a:ext cx="4169081" cy="3873500"/>
            <a:chOff x="3642562" y="2471881"/>
            <a:chExt cx="4169081" cy="3873500"/>
          </a:xfrm>
        </p:grpSpPr>
        <p:pic>
          <p:nvPicPr>
            <p:cNvPr id="8" name="Picture 7" descr="Screen Shot 2016-01-17 at 1.18.30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743" y="2471881"/>
              <a:ext cx="2247900" cy="387350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>
              <a:off x="3642562" y="4328289"/>
              <a:ext cx="1203048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Markdown basics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307" y="1570886"/>
            <a:ext cx="41271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Embedded R code will be evaluated and printed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```{r}</a:t>
            </a:r>
          </a:p>
          <a:p>
            <a:r>
              <a:rPr lang="en-US" dirty="0">
                <a:latin typeface="Courier"/>
                <a:cs typeface="Courier"/>
              </a:rPr>
              <a:t>head(cars)</a:t>
            </a:r>
          </a:p>
          <a:p>
            <a:r>
              <a:rPr lang="en-US" dirty="0">
                <a:latin typeface="Courier"/>
                <a:cs typeface="Courier"/>
              </a:rPr>
              <a:t>plot(</a:t>
            </a:r>
            <a:r>
              <a:rPr lang="en-US" dirty="0" err="1">
                <a:latin typeface="Courier"/>
                <a:cs typeface="Courier"/>
              </a:rPr>
              <a:t>cars$speed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cars$dist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```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09398" y="1495997"/>
            <a:ext cx="4310922" cy="5240013"/>
            <a:chOff x="3709398" y="1495997"/>
            <a:chExt cx="4310922" cy="524001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709398" y="3726673"/>
              <a:ext cx="1203048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 descr="Screen Shot 2016-01-17 at 1.23.07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024" y="1495997"/>
              <a:ext cx="2852296" cy="5240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36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38002"/>
            <a:ext cx="9144000" cy="1988672"/>
          </a:xfrm>
        </p:spPr>
        <p:txBody>
          <a:bodyPr/>
          <a:lstStyle/>
          <a:p>
            <a:r>
              <a:rPr lang="en-US" dirty="0"/>
              <a:t>Different ways to execute code in RStudio</a:t>
            </a:r>
          </a:p>
        </p:txBody>
      </p:sp>
    </p:spTree>
    <p:extLst>
      <p:ext uri="{BB962C8B-B14F-4D97-AF65-F5344CB8AC3E}">
        <p14:creationId xmlns:p14="http://schemas.microsoft.com/office/powerpoint/2010/main" val="4090316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9BD5-85E2-4661-9E28-07BDB9B1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9144000" cy="1344522"/>
          </a:xfrm>
        </p:spPr>
        <p:txBody>
          <a:bodyPr/>
          <a:lstStyle/>
          <a:p>
            <a:r>
              <a:rPr lang="en-US" dirty="0"/>
              <a:t>Press the “Run” button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6F9CA-A260-4555-8198-BCD77DB50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9" y="2517056"/>
            <a:ext cx="9178050" cy="31489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A2ADB4-259E-411E-98C0-13FDF7592704}"/>
              </a:ext>
            </a:extLst>
          </p:cNvPr>
          <p:cNvCxnSpPr>
            <a:cxnSpLocks/>
          </p:cNvCxnSpPr>
          <p:nvPr/>
        </p:nvCxnSpPr>
        <p:spPr>
          <a:xfrm flipH="1">
            <a:off x="8075664" y="2011998"/>
            <a:ext cx="1" cy="80494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9BD5-85E2-4661-9E28-07BDB9B1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9144000" cy="1344522"/>
          </a:xfrm>
        </p:spPr>
        <p:txBody>
          <a:bodyPr/>
          <a:lstStyle/>
          <a:p>
            <a:r>
              <a:rPr lang="en-US" dirty="0"/>
              <a:t>Highlight code you want to execute and press </a:t>
            </a:r>
            <a:r>
              <a:rPr lang="en-US" dirty="0" err="1"/>
              <a:t>ctrl+Enter</a:t>
            </a:r>
            <a:r>
              <a:rPr lang="en-US" dirty="0"/>
              <a:t> (</a:t>
            </a:r>
            <a:r>
              <a:rPr lang="en-US" dirty="0" err="1"/>
              <a:t>cmd+Enter</a:t>
            </a:r>
            <a:r>
              <a:rPr lang="en-US" dirty="0"/>
              <a:t> on Macs)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276C1-3292-4305-A380-7C2AD710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2" y="1529112"/>
            <a:ext cx="8536836" cy="2172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55840-E8B9-41B4-B2D7-35D40891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1" y="4185020"/>
            <a:ext cx="8536835" cy="24934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A2ADB4-259E-411E-98C0-13FDF7592704}"/>
              </a:ext>
            </a:extLst>
          </p:cNvPr>
          <p:cNvCxnSpPr>
            <a:cxnSpLocks/>
          </p:cNvCxnSpPr>
          <p:nvPr/>
        </p:nvCxnSpPr>
        <p:spPr>
          <a:xfrm flipH="1">
            <a:off x="4571998" y="3517724"/>
            <a:ext cx="1" cy="80494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538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9BD5-85E2-4661-9E28-07BDB9B1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9144000" cy="1344522"/>
          </a:xfrm>
        </p:spPr>
        <p:txBody>
          <a:bodyPr>
            <a:normAutofit fontScale="90000"/>
          </a:bodyPr>
          <a:lstStyle/>
          <a:p>
            <a:r>
              <a:rPr lang="en-US" dirty="0"/>
              <a:t>Place pointer on line of code you want to execute, press </a:t>
            </a:r>
            <a:r>
              <a:rPr lang="en-US" dirty="0" err="1"/>
              <a:t>ctrl+Enter</a:t>
            </a:r>
            <a:r>
              <a:rPr lang="en-US" dirty="0"/>
              <a:t> (</a:t>
            </a:r>
            <a:r>
              <a:rPr lang="en-US" dirty="0" err="1"/>
              <a:t>cmd+Enter</a:t>
            </a:r>
            <a:r>
              <a:rPr lang="en-US" dirty="0"/>
              <a:t> on Macs)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9B2C9-9B0F-41E6-9379-50DC0DBD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1" y="1575399"/>
            <a:ext cx="8536835" cy="211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13779-3D4C-4096-AB95-82353EC9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0" y="4129548"/>
            <a:ext cx="8504437" cy="230153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A2ADB4-259E-411E-98C0-13FDF7592704}"/>
              </a:ext>
            </a:extLst>
          </p:cNvPr>
          <p:cNvCxnSpPr>
            <a:cxnSpLocks/>
          </p:cNvCxnSpPr>
          <p:nvPr/>
        </p:nvCxnSpPr>
        <p:spPr>
          <a:xfrm flipH="1">
            <a:off x="4571998" y="3517724"/>
            <a:ext cx="1" cy="80494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07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9BD5-85E2-4661-9E28-07BDB9B1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9144000" cy="1344522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ctrl+Shift+Enter</a:t>
            </a:r>
            <a:r>
              <a:rPr lang="en-US" dirty="0"/>
              <a:t> (</a:t>
            </a:r>
            <a:r>
              <a:rPr lang="en-US" dirty="0" err="1"/>
              <a:t>cmd+Shift+Enter</a:t>
            </a:r>
            <a:r>
              <a:rPr lang="en-US" dirty="0"/>
              <a:t> on Macs) to execute an entire code chunk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9B2C9-9B0F-41E6-9379-50DC0DBD6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81" y="1575399"/>
            <a:ext cx="8536835" cy="2110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85906-7973-46E7-A8FF-07E991D0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81" y="4185020"/>
            <a:ext cx="8536835" cy="249343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A2ADB4-259E-411E-98C0-13FDF7592704}"/>
              </a:ext>
            </a:extLst>
          </p:cNvPr>
          <p:cNvCxnSpPr>
            <a:cxnSpLocks/>
          </p:cNvCxnSpPr>
          <p:nvPr/>
        </p:nvCxnSpPr>
        <p:spPr>
          <a:xfrm flipH="1">
            <a:off x="4571998" y="3527556"/>
            <a:ext cx="1" cy="80494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7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9BD5-85E2-4661-9E28-07BDB9B1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831"/>
            <a:ext cx="9144000" cy="1344522"/>
          </a:xfrm>
        </p:spPr>
        <p:txBody>
          <a:bodyPr>
            <a:normAutofit/>
          </a:bodyPr>
          <a:lstStyle/>
          <a:p>
            <a:r>
              <a:rPr lang="en-US" dirty="0"/>
              <a:t>Shortcuts for coding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27061-DB43-4EB8-9AB7-38F323602A85}"/>
              </a:ext>
            </a:extLst>
          </p:cNvPr>
          <p:cNvSpPr txBox="1"/>
          <p:nvPr/>
        </p:nvSpPr>
        <p:spPr>
          <a:xfrm>
            <a:off x="687823" y="1676295"/>
            <a:ext cx="7768354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Ctrl+Shift+M</a:t>
            </a:r>
            <a:r>
              <a:rPr lang="en-US" sz="2800" dirty="0"/>
              <a:t> (</a:t>
            </a:r>
            <a:r>
              <a:rPr lang="en-US" sz="2800" dirty="0" err="1"/>
              <a:t>Cmd+Shift+M</a:t>
            </a:r>
            <a:r>
              <a:rPr lang="en-US" sz="2800" dirty="0"/>
              <a:t> on Macs) produces a pipe operator </a:t>
            </a:r>
            <a:r>
              <a:rPr lang="en-US" sz="2800" dirty="0">
                <a:latin typeface="Courier"/>
              </a:rPr>
              <a:t>%&gt;%</a:t>
            </a:r>
            <a:r>
              <a:rPr lang="en-US" sz="2800" dirty="0"/>
              <a:t> (will be used with the </a:t>
            </a:r>
            <a:r>
              <a:rPr lang="en-US" sz="2800" dirty="0" err="1"/>
              <a:t>tidyverse</a:t>
            </a:r>
            <a:r>
              <a:rPr lang="en-US" sz="28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/>
              <a:t>Ctrl+Shift+C</a:t>
            </a:r>
            <a:r>
              <a:rPr lang="en-US" sz="2800" dirty="0"/>
              <a:t> (</a:t>
            </a:r>
            <a:r>
              <a:rPr lang="en-US" sz="2800" dirty="0" err="1"/>
              <a:t>Cmd+Shift+C</a:t>
            </a:r>
            <a:r>
              <a:rPr lang="en-US" sz="2800" dirty="0"/>
              <a:t> on Macs) will comment/uncomment a line or multiple 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Tab</a:t>
            </a:r>
            <a:r>
              <a:rPr lang="en-US" sz="2800" dirty="0"/>
              <a:t> and </a:t>
            </a:r>
            <a:r>
              <a:rPr lang="en-US" sz="2800" b="1" dirty="0" err="1"/>
              <a:t>Shift+Tab</a:t>
            </a:r>
            <a:r>
              <a:rPr lang="en-US" sz="2800" dirty="0"/>
              <a:t> will indent and un-indent lines,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8986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76F0-2647-F9DF-CC6B-E3C41E20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CFDD5-7E6E-C9ED-69BC-50866F4C6734}"/>
              </a:ext>
            </a:extLst>
          </p:cNvPr>
          <p:cNvSpPr txBox="1"/>
          <p:nvPr/>
        </p:nvSpPr>
        <p:spPr>
          <a:xfrm>
            <a:off x="748145" y="1759528"/>
            <a:ext cx="76615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1: Introduction to R syntax and the </a:t>
            </a:r>
            <a:r>
              <a:rPr lang="en-US" sz="2800" b="1" dirty="0" err="1"/>
              <a:t>Rstudio</a:t>
            </a:r>
            <a:r>
              <a:rPr lang="en-US" sz="2800" b="1" dirty="0"/>
              <a:t> Interface</a:t>
            </a:r>
          </a:p>
          <a:p>
            <a:endParaRPr lang="en-US" sz="2800" b="1" dirty="0"/>
          </a:p>
          <a:p>
            <a:r>
              <a:rPr lang="en-US" sz="2800" b="1" dirty="0"/>
              <a:t>Day 2: Making plot in the </a:t>
            </a:r>
            <a:r>
              <a:rPr lang="en-US" sz="2800" b="1" dirty="0" err="1"/>
              <a:t>Tidyverse</a:t>
            </a:r>
            <a:r>
              <a:rPr lang="en-US" sz="2800" b="1" dirty="0"/>
              <a:t> (</a:t>
            </a:r>
            <a:r>
              <a:rPr lang="en-US" sz="2800" b="1" dirty="0" err="1"/>
              <a:t>ggplot</a:t>
            </a:r>
            <a:r>
              <a:rPr lang="en-US" sz="2800" b="1" dirty="0"/>
              <a:t>)</a:t>
            </a:r>
          </a:p>
          <a:p>
            <a:endParaRPr lang="en-US" sz="2800" b="1" dirty="0"/>
          </a:p>
          <a:p>
            <a:r>
              <a:rPr lang="en-US" sz="2800" b="1" dirty="0"/>
              <a:t>Day 3: Manipulating data in the </a:t>
            </a:r>
            <a:r>
              <a:rPr lang="en-US" sz="2800" b="1" dirty="0" err="1"/>
              <a:t>Tidyverse</a:t>
            </a:r>
            <a:r>
              <a:rPr lang="en-US" sz="2800" b="1" dirty="0"/>
              <a:t> (</a:t>
            </a:r>
            <a:r>
              <a:rPr lang="en-US" sz="2800" b="1" dirty="0" err="1"/>
              <a:t>dplyr</a:t>
            </a:r>
            <a:r>
              <a:rPr lang="en-US" sz="2800" b="1" dirty="0"/>
              <a:t>)</a:t>
            </a:r>
          </a:p>
          <a:p>
            <a:endParaRPr lang="en-US" sz="2800" b="1" dirty="0"/>
          </a:p>
          <a:p>
            <a:r>
              <a:rPr lang="en-US" sz="2800" b="1" dirty="0"/>
              <a:t>Day 4: Statistical Applications of R</a:t>
            </a:r>
          </a:p>
        </p:txBody>
      </p:sp>
    </p:spTree>
    <p:extLst>
      <p:ext uri="{BB962C8B-B14F-4D97-AF65-F5344CB8AC3E}">
        <p14:creationId xmlns:p14="http://schemas.microsoft.com/office/powerpoint/2010/main" val="952719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5665-8754-A7DF-BA16-8B504550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53D72-6D9B-5F41-7304-C6291CAE4CE3}"/>
              </a:ext>
            </a:extLst>
          </p:cNvPr>
          <p:cNvSpPr txBox="1"/>
          <p:nvPr/>
        </p:nvSpPr>
        <p:spPr>
          <a:xfrm>
            <a:off x="277091" y="3059668"/>
            <a:ext cx="86313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Try Example #1 and #2</a:t>
            </a:r>
          </a:p>
          <a:p>
            <a:r>
              <a:rPr lang="en-US" sz="3200" b="1" dirty="0"/>
              <a:t>	</a:t>
            </a:r>
          </a:p>
          <a:p>
            <a:endParaRPr lang="en-US" sz="3200" b="1" dirty="0"/>
          </a:p>
          <a:p>
            <a:r>
              <a:rPr lang="en-US" sz="3200" b="1" dirty="0"/>
              <a:t>Stuck? Raise your hand and we’ll come around</a:t>
            </a:r>
          </a:p>
        </p:txBody>
      </p:sp>
    </p:spTree>
    <p:extLst>
      <p:ext uri="{BB962C8B-B14F-4D97-AF65-F5344CB8AC3E}">
        <p14:creationId xmlns:p14="http://schemas.microsoft.com/office/powerpoint/2010/main" val="3440595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5251"/>
            <a:ext cx="9144000" cy="1838269"/>
          </a:xfrm>
        </p:spPr>
        <p:txBody>
          <a:bodyPr/>
          <a:lstStyle/>
          <a:p>
            <a:r>
              <a:rPr lang="en-US" dirty="0"/>
              <a:t>R Programming Basics</a:t>
            </a:r>
          </a:p>
        </p:txBody>
      </p:sp>
    </p:spTree>
    <p:extLst>
      <p:ext uri="{BB962C8B-B14F-4D97-AF65-F5344CB8AC3E}">
        <p14:creationId xmlns:p14="http://schemas.microsoft.com/office/powerpoint/2010/main" val="402736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Assignments, numbers, vectors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34434" y="1453898"/>
            <a:ext cx="7995414" cy="1401705"/>
            <a:chOff x="434434" y="1453898"/>
            <a:chExt cx="7995414" cy="1401705"/>
          </a:xfrm>
        </p:grpSpPr>
        <p:sp>
          <p:nvSpPr>
            <p:cNvPr id="3" name="TextBox 2"/>
            <p:cNvSpPr txBox="1"/>
            <p:nvPr/>
          </p:nvSpPr>
          <p:spPr>
            <a:xfrm>
              <a:off x="434434" y="1470608"/>
              <a:ext cx="31245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urier"/>
                  <a:cs typeface="Courier"/>
                </a:rPr>
                <a:t>&gt; x &lt;- 5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&gt; x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[1] 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43324" y="1453898"/>
              <a:ext cx="448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Assign number 5 to variable x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3035" y="4408430"/>
            <a:ext cx="8503327" cy="1384995"/>
            <a:chOff x="403035" y="4491990"/>
            <a:chExt cx="8503327" cy="1384995"/>
          </a:xfrm>
        </p:grpSpPr>
        <p:sp>
          <p:nvSpPr>
            <p:cNvPr id="4" name="TextBox 3"/>
            <p:cNvSpPr txBox="1"/>
            <p:nvPr/>
          </p:nvSpPr>
          <p:spPr>
            <a:xfrm>
              <a:off x="403035" y="4491990"/>
              <a:ext cx="588156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ourier"/>
                  <a:cs typeface="Courier"/>
                </a:rPr>
                <a:t>&gt; y &lt;- c(1, 2, 3, 4, 5)</a:t>
              </a:r>
            </a:p>
            <a:p>
              <a:r>
                <a:rPr lang="pt-BR" sz="2800" dirty="0">
                  <a:latin typeface="Courier"/>
                  <a:cs typeface="Courier"/>
                </a:rPr>
                <a:t>&gt; </a:t>
              </a:r>
              <a:r>
                <a:rPr lang="pt-BR" sz="2800" dirty="0" err="1">
                  <a:latin typeface="Courier"/>
                  <a:cs typeface="Courier"/>
                </a:rPr>
                <a:t>y</a:t>
              </a:r>
              <a:endParaRPr lang="pt-BR" sz="2800" dirty="0">
                <a:latin typeface="Courier"/>
                <a:cs typeface="Courier"/>
              </a:endParaRPr>
            </a:p>
            <a:p>
              <a:r>
                <a:rPr lang="pt-BR" sz="2800" dirty="0">
                  <a:latin typeface="Courier"/>
                  <a:cs typeface="Courier"/>
                </a:rPr>
                <a:t>[1] 1 2 3 4 5</a:t>
              </a:r>
              <a:endParaRPr lang="es-ES_tradnl" sz="2800" dirty="0">
                <a:latin typeface="Courier"/>
                <a:cs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83079" y="4497404"/>
              <a:ext cx="322328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Create vector, assign</a:t>
              </a:r>
            </a:p>
            <a:p>
              <a:r>
                <a:rPr lang="en-US" sz="2800" dirty="0"/>
                <a:t>to variable 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453" y="2909797"/>
            <a:ext cx="6173577" cy="954107"/>
            <a:chOff x="436453" y="2909797"/>
            <a:chExt cx="6173577" cy="954107"/>
          </a:xfrm>
        </p:grpSpPr>
        <p:sp>
          <p:nvSpPr>
            <p:cNvPr id="6" name="TextBox 5"/>
            <p:cNvSpPr txBox="1"/>
            <p:nvPr/>
          </p:nvSpPr>
          <p:spPr>
            <a:xfrm>
              <a:off x="3945343" y="2909799"/>
              <a:ext cx="2664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Calculate 5*x</a:t>
              </a:r>
              <a:r>
                <a:rPr lang="en-US" sz="2800" baseline="30000" dirty="0"/>
                <a:t>2</a:t>
              </a:r>
              <a:r>
                <a:rPr lang="en-US" sz="2800" dirty="0"/>
                <a:t>+7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6453" y="2909797"/>
              <a:ext cx="31245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urier"/>
                  <a:cs typeface="Courier"/>
                </a:rPr>
                <a:t>&gt; 5*x^2+7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[1] 132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5054" y="5786912"/>
            <a:ext cx="8271283" cy="987528"/>
            <a:chOff x="405054" y="5786912"/>
            <a:chExt cx="8271283" cy="987528"/>
          </a:xfrm>
        </p:grpSpPr>
        <p:sp>
          <p:nvSpPr>
            <p:cNvPr id="8" name="TextBox 7"/>
            <p:cNvSpPr txBox="1"/>
            <p:nvPr/>
          </p:nvSpPr>
          <p:spPr>
            <a:xfrm>
              <a:off x="4849648" y="5786912"/>
              <a:ext cx="382668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Multiply each element</a:t>
              </a:r>
            </a:p>
            <a:p>
              <a:r>
                <a:rPr lang="en-US" sz="2800" dirty="0"/>
                <a:t>in y with the number in 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054" y="5820333"/>
              <a:ext cx="58815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>
                  <a:latin typeface="Courier"/>
                  <a:cs typeface="Courier"/>
                </a:rPr>
                <a:t>&gt; x*y</a:t>
              </a:r>
            </a:p>
            <a:p>
              <a:r>
                <a:rPr lang="es-ES_tradnl" sz="2800" dirty="0">
                  <a:latin typeface="Courier"/>
                  <a:cs typeface="Courier"/>
                </a:rPr>
                <a:t>[1]  5 10 15 20 25</a:t>
              </a:r>
              <a:endParaRPr lang="en-US" sz="2800" dirty="0"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7217" y="1387052"/>
            <a:ext cx="5614224" cy="2003320"/>
            <a:chOff x="217217" y="1570879"/>
            <a:chExt cx="5614224" cy="2003320"/>
          </a:xfrm>
        </p:grpSpPr>
        <p:sp>
          <p:nvSpPr>
            <p:cNvPr id="3" name="TextBox 2"/>
            <p:cNvSpPr txBox="1"/>
            <p:nvPr/>
          </p:nvSpPr>
          <p:spPr>
            <a:xfrm>
              <a:off x="217217" y="2189204"/>
              <a:ext cx="56142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urier"/>
                  <a:cs typeface="Courier"/>
                </a:rPr>
                <a:t>&gt; name &lt;- “Rachael Cox"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&gt; name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[1] “Rachael Cox"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17217" y="1570879"/>
              <a:ext cx="3366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 string contains text: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7217" y="3678530"/>
            <a:ext cx="8805642" cy="2781536"/>
            <a:chOff x="318033" y="2375030"/>
            <a:chExt cx="6359022" cy="2781536"/>
          </a:xfrm>
        </p:grpSpPr>
        <p:sp>
          <p:nvSpPr>
            <p:cNvPr id="6" name="TextBox 5"/>
            <p:cNvSpPr txBox="1"/>
            <p:nvPr/>
          </p:nvSpPr>
          <p:spPr>
            <a:xfrm>
              <a:off x="318033" y="2375030"/>
              <a:ext cx="29263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 vector of strings: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8033" y="2909797"/>
              <a:ext cx="635902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Courier"/>
                  <a:cs typeface="Courier"/>
                </a:rPr>
                <a:t>&gt; animals &lt;- c("cat", "mouse", "mouse", "cat", "rabbit")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&gt; animals</a:t>
              </a:r>
            </a:p>
            <a:p>
              <a:r>
                <a:rPr lang="en-US" sz="2800" dirty="0">
                  <a:latin typeface="Courier"/>
                  <a:cs typeface="Courier"/>
                </a:rPr>
                <a:t>[1] "cat"    "mouse"  "mouse"  "cat"    "rabbit"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419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7217" y="1489318"/>
            <a:ext cx="8521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Factors keep track of distinct categories (levels) in a vector: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217" y="2458597"/>
            <a:ext cx="8805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/>
                <a:cs typeface="Courier"/>
              </a:rPr>
              <a:t>&gt; animals</a:t>
            </a:r>
          </a:p>
          <a:p>
            <a:r>
              <a:rPr lang="en-US" sz="2800" dirty="0">
                <a:latin typeface="Courier"/>
                <a:cs typeface="Courier"/>
              </a:rPr>
              <a:t>[1] "cat"    "mouse"  "mouse"  "cat"    "rabbit”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1395" y="4265441"/>
            <a:ext cx="8805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/>
                <a:cs typeface="Courier"/>
              </a:rPr>
              <a:t>&gt; factor(animals)</a:t>
            </a:r>
          </a:p>
          <a:p>
            <a:r>
              <a:rPr lang="en-US" sz="2800" dirty="0">
                <a:latin typeface="Courier"/>
                <a:cs typeface="Courier"/>
              </a:rPr>
              <a:t>[1] cat    mouse  mouse  cat    rabbit</a:t>
            </a:r>
          </a:p>
          <a:p>
            <a:r>
              <a:rPr lang="en-US" sz="2800" dirty="0">
                <a:latin typeface="Courier"/>
                <a:cs typeface="Courier"/>
              </a:rPr>
              <a:t>Levels: cat mouse rabbit</a:t>
            </a:r>
          </a:p>
        </p:txBody>
      </p:sp>
    </p:spTree>
    <p:extLst>
      <p:ext uri="{BB962C8B-B14F-4D97-AF65-F5344CB8AC3E}">
        <p14:creationId xmlns:p14="http://schemas.microsoft.com/office/powerpoint/2010/main" val="353726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1" y="2425182"/>
            <a:ext cx="104096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</a:t>
            </a:r>
            <a:r>
              <a:rPr lang="de-DE" sz="2800" dirty="0" err="1">
                <a:latin typeface="Courier"/>
                <a:cs typeface="Courier"/>
              </a:rPr>
              <a:t>pets</a:t>
            </a:r>
            <a:r>
              <a:rPr lang="de-DE" sz="2800" dirty="0">
                <a:latin typeface="Courier"/>
                <a:cs typeface="Courier"/>
              </a:rPr>
              <a:t> &lt;- </a:t>
            </a:r>
            <a:r>
              <a:rPr lang="de-DE" sz="2800" dirty="0" err="1">
                <a:latin typeface="Courier"/>
                <a:cs typeface="Courier"/>
              </a:rPr>
              <a:t>data.frame</a:t>
            </a:r>
            <a:r>
              <a:rPr lang="de-DE" sz="2800" dirty="0">
                <a:latin typeface="Courier"/>
                <a:cs typeface="Courier"/>
              </a:rPr>
              <a:t>(</a:t>
            </a:r>
          </a:p>
          <a:p>
            <a:r>
              <a:rPr lang="de-DE" sz="2800" dirty="0">
                <a:latin typeface="Courier"/>
                <a:cs typeface="Courier"/>
              </a:rPr>
              <a:t>    </a:t>
            </a:r>
            <a:r>
              <a:rPr lang="de-DE" sz="2800" dirty="0" err="1">
                <a:latin typeface="Courier"/>
                <a:cs typeface="Courier"/>
              </a:rPr>
              <a:t>family</a:t>
            </a:r>
            <a:r>
              <a:rPr lang="de-DE" sz="2800" dirty="0">
                <a:latin typeface="Courier"/>
                <a:cs typeface="Courier"/>
              </a:rPr>
              <a:t> = c(1, 2, 3, 4, 5),</a:t>
            </a:r>
          </a:p>
          <a:p>
            <a:r>
              <a:rPr lang="de-DE" sz="2800" dirty="0">
                <a:latin typeface="Courier"/>
                <a:cs typeface="Courier"/>
              </a:rPr>
              <a:t>    </a:t>
            </a:r>
            <a:r>
              <a:rPr lang="de-DE" sz="2800" dirty="0" err="1">
                <a:latin typeface="Courier"/>
                <a:cs typeface="Courier"/>
              </a:rPr>
              <a:t>pet</a:t>
            </a:r>
            <a:r>
              <a:rPr lang="de-DE" sz="2800" dirty="0">
                <a:latin typeface="Courier"/>
                <a:cs typeface="Courier"/>
              </a:rPr>
              <a:t> = </a:t>
            </a:r>
            <a:r>
              <a:rPr lang="de-DE" sz="2800" dirty="0" err="1">
                <a:latin typeface="Courier"/>
                <a:cs typeface="Courier"/>
              </a:rPr>
              <a:t>animals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 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8521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use data frames to store data sets with multiple variables: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671" y="4396527"/>
            <a:ext cx="9340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Courier"/>
                <a:cs typeface="Courier"/>
              </a:rPr>
              <a:t>&gt; </a:t>
            </a:r>
            <a:r>
              <a:rPr lang="de-DE" sz="2000" dirty="0" err="1">
                <a:latin typeface="Courier"/>
                <a:cs typeface="Courier"/>
              </a:rPr>
              <a:t>pets</a:t>
            </a:r>
            <a:endParaRPr lang="de-DE" sz="2000" dirty="0">
              <a:latin typeface="Courier"/>
              <a:cs typeface="Courier"/>
            </a:endParaRPr>
          </a:p>
          <a:p>
            <a:r>
              <a:rPr lang="de-DE" sz="2000" dirty="0">
                <a:latin typeface="Courier"/>
                <a:cs typeface="Courier"/>
              </a:rPr>
              <a:t>  </a:t>
            </a:r>
            <a:r>
              <a:rPr lang="de-DE" sz="2000" dirty="0" err="1">
                <a:latin typeface="Courier"/>
                <a:cs typeface="Courier"/>
              </a:rPr>
              <a:t>family</a:t>
            </a:r>
            <a:r>
              <a:rPr lang="de-DE" sz="2000" dirty="0">
                <a:latin typeface="Courier"/>
                <a:cs typeface="Courier"/>
              </a:rPr>
              <a:t>    </a:t>
            </a:r>
            <a:r>
              <a:rPr lang="de-DE" sz="2000" dirty="0" err="1">
                <a:latin typeface="Courier"/>
                <a:cs typeface="Courier"/>
              </a:rPr>
              <a:t>pet</a:t>
            </a:r>
            <a:endParaRPr lang="de-DE" sz="2000" dirty="0">
              <a:latin typeface="Courier"/>
              <a:cs typeface="Courier"/>
            </a:endParaRPr>
          </a:p>
          <a:p>
            <a:r>
              <a:rPr lang="de-DE" sz="2000" dirty="0">
                <a:latin typeface="Courier"/>
                <a:cs typeface="Courier"/>
              </a:rPr>
              <a:t>1      1    </a:t>
            </a:r>
            <a:r>
              <a:rPr lang="de-DE" sz="2000" dirty="0" err="1">
                <a:latin typeface="Courier"/>
                <a:cs typeface="Courier"/>
              </a:rPr>
              <a:t>cat</a:t>
            </a:r>
            <a:endParaRPr lang="de-DE" sz="2000" dirty="0">
              <a:latin typeface="Courier"/>
              <a:cs typeface="Courier"/>
            </a:endParaRPr>
          </a:p>
          <a:p>
            <a:r>
              <a:rPr lang="de-DE" sz="2000" dirty="0">
                <a:latin typeface="Courier"/>
                <a:cs typeface="Courier"/>
              </a:rPr>
              <a:t>2      2  </a:t>
            </a:r>
            <a:r>
              <a:rPr lang="de-DE" sz="2000" dirty="0" err="1">
                <a:latin typeface="Courier"/>
                <a:cs typeface="Courier"/>
              </a:rPr>
              <a:t>mouse</a:t>
            </a:r>
            <a:endParaRPr lang="de-DE" sz="2000" dirty="0">
              <a:latin typeface="Courier"/>
              <a:cs typeface="Courier"/>
            </a:endParaRPr>
          </a:p>
          <a:p>
            <a:r>
              <a:rPr lang="de-DE" sz="2000" dirty="0">
                <a:latin typeface="Courier"/>
                <a:cs typeface="Courier"/>
              </a:rPr>
              <a:t>3      3  </a:t>
            </a:r>
            <a:r>
              <a:rPr lang="de-DE" sz="2000" dirty="0" err="1">
                <a:latin typeface="Courier"/>
                <a:cs typeface="Courier"/>
              </a:rPr>
              <a:t>mouse</a:t>
            </a:r>
            <a:endParaRPr lang="de-DE" sz="2000" dirty="0">
              <a:latin typeface="Courier"/>
              <a:cs typeface="Courier"/>
            </a:endParaRPr>
          </a:p>
          <a:p>
            <a:r>
              <a:rPr lang="de-DE" sz="2000" dirty="0">
                <a:latin typeface="Courier"/>
                <a:cs typeface="Courier"/>
              </a:rPr>
              <a:t>4      4    </a:t>
            </a:r>
            <a:r>
              <a:rPr lang="de-DE" sz="2000" dirty="0" err="1">
                <a:latin typeface="Courier"/>
                <a:cs typeface="Courier"/>
              </a:rPr>
              <a:t>cat</a:t>
            </a:r>
            <a:endParaRPr lang="de-DE" sz="2000" dirty="0">
              <a:latin typeface="Courier"/>
              <a:cs typeface="Courier"/>
            </a:endParaRPr>
          </a:p>
          <a:p>
            <a:r>
              <a:rPr lang="de-DE" sz="2000" dirty="0">
                <a:latin typeface="Courier"/>
                <a:cs typeface="Courier"/>
              </a:rPr>
              <a:t>5      5 </a:t>
            </a:r>
            <a:r>
              <a:rPr lang="de-DE" sz="2000" dirty="0" err="1">
                <a:latin typeface="Courier"/>
                <a:cs typeface="Courier"/>
              </a:rPr>
              <a:t>rabbit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613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1" y="2558873"/>
            <a:ext cx="93403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</a:t>
            </a:r>
            <a:r>
              <a:rPr lang="de-DE" sz="2800" dirty="0" err="1">
                <a:latin typeface="Courier"/>
                <a:cs typeface="Courier"/>
              </a:rPr>
              <a:t>pets$family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[1] 1 2 3 4 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8521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access individual columns in a data frame with $ + the column name: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672" y="3964643"/>
            <a:ext cx="9340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</a:t>
            </a:r>
            <a:r>
              <a:rPr lang="de-DE" sz="2800" dirty="0" err="1">
                <a:latin typeface="Courier"/>
                <a:cs typeface="Courier"/>
              </a:rPr>
              <a:t>pets$pet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[1] </a:t>
            </a:r>
            <a:r>
              <a:rPr lang="de-DE" sz="2800" dirty="0" err="1">
                <a:latin typeface="Courier"/>
                <a:cs typeface="Courier"/>
              </a:rPr>
              <a:t>cat</a:t>
            </a:r>
            <a:r>
              <a:rPr lang="de-DE" sz="2800" dirty="0">
                <a:latin typeface="Courier"/>
                <a:cs typeface="Courier"/>
              </a:rPr>
              <a:t>    </a:t>
            </a:r>
            <a:r>
              <a:rPr lang="de-DE" sz="2800" dirty="0" err="1">
                <a:latin typeface="Courier"/>
                <a:cs typeface="Courier"/>
              </a:rPr>
              <a:t>mouse</a:t>
            </a:r>
            <a:r>
              <a:rPr lang="de-DE" sz="2800" dirty="0">
                <a:latin typeface="Courier"/>
                <a:cs typeface="Courier"/>
              </a:rPr>
              <a:t>  </a:t>
            </a:r>
            <a:r>
              <a:rPr lang="de-DE" sz="2800" dirty="0" err="1">
                <a:latin typeface="Courier"/>
                <a:cs typeface="Courier"/>
              </a:rPr>
              <a:t>mouse</a:t>
            </a:r>
            <a:r>
              <a:rPr lang="de-DE" sz="2800" dirty="0">
                <a:latin typeface="Courier"/>
                <a:cs typeface="Courier"/>
              </a:rPr>
              <a:t>  </a:t>
            </a:r>
            <a:r>
              <a:rPr lang="de-DE" sz="2800" dirty="0" err="1">
                <a:latin typeface="Courier"/>
                <a:cs typeface="Courier"/>
              </a:rPr>
              <a:t>cat</a:t>
            </a:r>
            <a:r>
              <a:rPr lang="de-DE" sz="2800" dirty="0">
                <a:latin typeface="Courier"/>
                <a:cs typeface="Courier"/>
              </a:rPr>
              <a:t>    </a:t>
            </a:r>
            <a:r>
              <a:rPr lang="de-DE" sz="2800" dirty="0" err="1">
                <a:latin typeface="Courier"/>
                <a:cs typeface="Courier"/>
              </a:rPr>
              <a:t>rabbit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Levels: </a:t>
            </a:r>
            <a:r>
              <a:rPr lang="de-DE" sz="2800" dirty="0" err="1">
                <a:latin typeface="Courier"/>
                <a:cs typeface="Courier"/>
              </a:rPr>
              <a:t>cat</a:t>
            </a:r>
            <a:r>
              <a:rPr lang="de-DE" sz="2800" dirty="0">
                <a:latin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cs typeface="Courier"/>
              </a:rPr>
              <a:t>mouse</a:t>
            </a:r>
            <a:r>
              <a:rPr lang="de-DE" sz="2800" dirty="0">
                <a:latin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cs typeface="Courier"/>
              </a:rPr>
              <a:t>rabbit</a:t>
            </a:r>
            <a:endParaRPr lang="en-US" sz="2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004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D5F5-624A-D808-7154-B765CFC4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801"/>
            <a:ext cx="9144000" cy="1344522"/>
          </a:xfrm>
        </p:spPr>
        <p:txBody>
          <a:bodyPr>
            <a:normAutofit/>
          </a:bodyPr>
          <a:lstStyle/>
          <a:p>
            <a:r>
              <a:rPr lang="en-US" sz="4000" dirty="0"/>
              <a:t>Demonstration Time!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02B02-DDC0-9F15-A951-3CA8CB023CB1}"/>
              </a:ext>
            </a:extLst>
          </p:cNvPr>
          <p:cNvSpPr txBox="1"/>
          <p:nvPr/>
        </p:nvSpPr>
        <p:spPr>
          <a:xfrm>
            <a:off x="831273" y="436418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on Section #3</a:t>
            </a:r>
          </a:p>
        </p:txBody>
      </p:sp>
    </p:spTree>
    <p:extLst>
      <p:ext uri="{BB962C8B-B14F-4D97-AF65-F5344CB8AC3E}">
        <p14:creationId xmlns:p14="http://schemas.microsoft.com/office/powerpoint/2010/main" val="1517777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2" y="1973962"/>
            <a:ext cx="36468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latin typeface="Courier"/>
                <a:cs typeface="Courier"/>
              </a:rPr>
              <a:t>&gt; </a:t>
            </a:r>
            <a:r>
              <a:rPr lang="de-DE" sz="2600" dirty="0" err="1">
                <a:latin typeface="Courier"/>
                <a:cs typeface="Courier"/>
              </a:rPr>
              <a:t>cars</a:t>
            </a:r>
            <a:endParaRPr lang="de-DE" sz="2600" dirty="0">
              <a:latin typeface="Courier"/>
              <a:cs typeface="Courier"/>
            </a:endParaRPr>
          </a:p>
          <a:p>
            <a:r>
              <a:rPr lang="de-DE" sz="2600" dirty="0">
                <a:latin typeface="Courier"/>
                <a:cs typeface="Courier"/>
              </a:rPr>
              <a:t>   </a:t>
            </a:r>
            <a:r>
              <a:rPr lang="de-DE" sz="2600" dirty="0" err="1">
                <a:latin typeface="Courier"/>
                <a:cs typeface="Courier"/>
              </a:rPr>
              <a:t>speed</a:t>
            </a:r>
            <a:r>
              <a:rPr lang="de-DE" sz="2600" dirty="0">
                <a:latin typeface="Courier"/>
                <a:cs typeface="Courier"/>
              </a:rPr>
              <a:t> </a:t>
            </a:r>
            <a:r>
              <a:rPr lang="de-DE" sz="2600" dirty="0" err="1">
                <a:latin typeface="Courier"/>
                <a:cs typeface="Courier"/>
              </a:rPr>
              <a:t>dist</a:t>
            </a:r>
            <a:endParaRPr lang="de-DE" sz="2600" dirty="0">
              <a:latin typeface="Courier"/>
              <a:cs typeface="Courier"/>
            </a:endParaRPr>
          </a:p>
          <a:p>
            <a:r>
              <a:rPr lang="de-DE" sz="2600" dirty="0">
                <a:latin typeface="Courier"/>
                <a:cs typeface="Courier"/>
              </a:rPr>
              <a:t>1      4    2</a:t>
            </a:r>
          </a:p>
          <a:p>
            <a:r>
              <a:rPr lang="de-DE" sz="2600" dirty="0">
                <a:latin typeface="Courier"/>
                <a:cs typeface="Courier"/>
              </a:rPr>
              <a:t>2      4   10</a:t>
            </a:r>
          </a:p>
          <a:p>
            <a:r>
              <a:rPr lang="de-DE" sz="2600" dirty="0">
                <a:latin typeface="Courier"/>
                <a:cs typeface="Courier"/>
              </a:rPr>
              <a:t>3      7    4</a:t>
            </a:r>
          </a:p>
          <a:p>
            <a:r>
              <a:rPr lang="de-DE" sz="2600" dirty="0">
                <a:latin typeface="Courier"/>
                <a:cs typeface="Courier"/>
              </a:rPr>
              <a:t>4      7   22</a:t>
            </a:r>
          </a:p>
          <a:p>
            <a:r>
              <a:rPr lang="de-DE" sz="2600" dirty="0">
                <a:latin typeface="Courier"/>
                <a:cs typeface="Courier"/>
              </a:rPr>
              <a:t>5      8   16</a:t>
            </a:r>
          </a:p>
          <a:p>
            <a:r>
              <a:rPr lang="de-DE" sz="2600" dirty="0">
                <a:latin typeface="Courier"/>
                <a:cs typeface="Courier"/>
              </a:rPr>
              <a:t>6      9   10</a:t>
            </a:r>
          </a:p>
          <a:p>
            <a:r>
              <a:rPr lang="de-DE" sz="2600" dirty="0">
                <a:latin typeface="Courier"/>
                <a:cs typeface="Courier"/>
              </a:rPr>
              <a:t>7     10   18</a:t>
            </a:r>
          </a:p>
          <a:p>
            <a:r>
              <a:rPr lang="de-DE" sz="2600" dirty="0">
                <a:latin typeface="Courier"/>
                <a:cs typeface="Courier"/>
              </a:rPr>
              <a:t>8     10   26</a:t>
            </a:r>
          </a:p>
          <a:p>
            <a:r>
              <a:rPr lang="de-DE" sz="2600" dirty="0">
                <a:latin typeface="Courier"/>
                <a:cs typeface="Courier"/>
              </a:rPr>
              <a:t>9     10   34</a:t>
            </a:r>
          </a:p>
          <a:p>
            <a:endParaRPr lang="de-DE" sz="26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852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 has many built-in data frames: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D0374-6F96-4FD8-AFAD-F2E1CA742C50}"/>
              </a:ext>
            </a:extLst>
          </p:cNvPr>
          <p:cNvSpPr txBox="1"/>
          <p:nvPr/>
        </p:nvSpPr>
        <p:spPr>
          <a:xfrm>
            <a:off x="4454013" y="2029249"/>
            <a:ext cx="54028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" dirty="0">
                <a:latin typeface="Courier"/>
                <a:cs typeface="Courier"/>
              </a:rPr>
              <a:t>&gt; chickwts</a:t>
            </a:r>
          </a:p>
          <a:p>
            <a:r>
              <a:rPr lang="de-DE" sz="2600" dirty="0">
                <a:latin typeface="Courier"/>
                <a:cs typeface="Courier"/>
              </a:rPr>
              <a:t>   weight		feed</a:t>
            </a:r>
          </a:p>
          <a:p>
            <a:r>
              <a:rPr lang="de-DE" sz="2600" dirty="0">
                <a:latin typeface="Courier"/>
                <a:cs typeface="Courier"/>
              </a:rPr>
              <a:t>1      179	horsebean</a:t>
            </a:r>
          </a:p>
          <a:p>
            <a:r>
              <a:rPr lang="de-DE" sz="2600" dirty="0">
                <a:latin typeface="Courier"/>
                <a:cs typeface="Courier"/>
              </a:rPr>
              <a:t>2      160	horsebean</a:t>
            </a:r>
          </a:p>
          <a:p>
            <a:r>
              <a:rPr lang="de-DE" sz="2600" dirty="0">
                <a:latin typeface="Courier"/>
                <a:cs typeface="Courier"/>
              </a:rPr>
              <a:t>3      136	horsebean</a:t>
            </a:r>
          </a:p>
          <a:p>
            <a:r>
              <a:rPr lang="de-DE" sz="2600" dirty="0">
                <a:latin typeface="Courier"/>
                <a:cs typeface="Courier"/>
              </a:rPr>
              <a:t>4      227	horsebean</a:t>
            </a:r>
          </a:p>
          <a:p>
            <a:r>
              <a:rPr lang="de-DE" sz="2600" dirty="0">
                <a:latin typeface="Courier"/>
                <a:cs typeface="Courier"/>
              </a:rPr>
              <a:t>...    ...  ...</a:t>
            </a:r>
          </a:p>
          <a:p>
            <a:r>
              <a:rPr lang="de-DE" sz="2600" dirty="0">
                <a:latin typeface="Courier"/>
                <a:cs typeface="Courier"/>
              </a:rPr>
              <a:t>11     309	linseed</a:t>
            </a:r>
          </a:p>
          <a:p>
            <a:r>
              <a:rPr lang="de-DE" sz="2600" dirty="0">
                <a:latin typeface="Courier"/>
                <a:cs typeface="Courier"/>
              </a:rPr>
              <a:t>12     229	linseed</a:t>
            </a:r>
          </a:p>
          <a:p>
            <a:r>
              <a:rPr lang="de-DE" sz="2600" dirty="0">
                <a:latin typeface="Courier"/>
                <a:cs typeface="Courier"/>
              </a:rPr>
              <a:t>13     181	linseed</a:t>
            </a:r>
          </a:p>
          <a:p>
            <a:r>
              <a:rPr lang="de-DE" sz="2600" dirty="0">
                <a:latin typeface="Courier"/>
                <a:cs typeface="Courier"/>
              </a:rPr>
              <a:t>14     141	linseed</a:t>
            </a:r>
          </a:p>
          <a:p>
            <a:endParaRPr lang="de-DE" sz="26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1813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522" y="1396910"/>
            <a:ext cx="852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built-in datasets can be accessed with </a:t>
            </a:r>
            <a:r>
              <a:rPr lang="en-US" sz="2800" dirty="0">
                <a:latin typeface="Courier"/>
              </a:rPr>
              <a:t>data()</a:t>
            </a:r>
            <a:r>
              <a:rPr lang="en-US" sz="2800" dirty="0"/>
              <a:t> </a:t>
            </a:r>
            <a:endParaRPr lang="en-US" sz="2800" dirty="0">
              <a:latin typeface="Couri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2C31AE-F45D-4B09-BC54-050E0B4D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57" y="1972518"/>
            <a:ext cx="7450485" cy="48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0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664F-4246-4BE9-FADC-3DC16EE0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7B20D-AAE1-CD91-F4B2-E54A9998095D}"/>
              </a:ext>
            </a:extLst>
          </p:cNvPr>
          <p:cNvSpPr txBox="1"/>
          <p:nvPr/>
        </p:nvSpPr>
        <p:spPr>
          <a:xfrm>
            <a:off x="969818" y="1842655"/>
            <a:ext cx="75645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Concept Slides and Code Along Activities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Lecture -&gt; Coding -&gt; Lecture -&gt; Coding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Check email for link to my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https://github.com/philipjsweet/R4Biology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9709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852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set information can be accessed with </a:t>
            </a:r>
            <a:r>
              <a:rPr lang="en-US" sz="2800" dirty="0">
                <a:latin typeface="Courier"/>
              </a:rPr>
              <a:t>?dataset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2035E-B598-469F-8B39-C36C8E5F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67" y="2176253"/>
            <a:ext cx="7486650" cy="468174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7467A2-CA8C-4885-915D-905942E105C5}"/>
              </a:ext>
            </a:extLst>
          </p:cNvPr>
          <p:cNvSpPr/>
          <p:nvPr/>
        </p:nvSpPr>
        <p:spPr>
          <a:xfrm>
            <a:off x="730784" y="4150096"/>
            <a:ext cx="546367" cy="367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4D68C9-966A-49AA-9A78-969ABA9DD35C}"/>
              </a:ext>
            </a:extLst>
          </p:cNvPr>
          <p:cNvCxnSpPr>
            <a:cxnSpLocks/>
          </p:cNvCxnSpPr>
          <p:nvPr/>
        </p:nvCxnSpPr>
        <p:spPr>
          <a:xfrm flipV="1">
            <a:off x="1321334" y="4150096"/>
            <a:ext cx="1393291" cy="218402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0D4C47D-BBBC-4DF5-B7C5-831323DF4A63}"/>
              </a:ext>
            </a:extLst>
          </p:cNvPr>
          <p:cNvSpPr/>
          <p:nvPr/>
        </p:nvSpPr>
        <p:spPr>
          <a:xfrm>
            <a:off x="3781011" y="2859664"/>
            <a:ext cx="829089" cy="367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55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1" y="2542161"/>
            <a:ext cx="93403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</a:t>
            </a:r>
            <a:r>
              <a:rPr lang="de-DE" sz="2800" dirty="0" err="1">
                <a:latin typeface="Courier"/>
                <a:cs typeface="Courier"/>
              </a:rPr>
              <a:t>head</a:t>
            </a:r>
            <a:r>
              <a:rPr lang="de-DE" sz="2800" dirty="0">
                <a:latin typeface="Courier"/>
                <a:cs typeface="Courier"/>
              </a:rPr>
              <a:t>(</a:t>
            </a:r>
            <a:r>
              <a:rPr lang="de-DE" sz="2800" dirty="0" err="1">
                <a:latin typeface="Courier"/>
                <a:cs typeface="Courier"/>
              </a:rPr>
              <a:t>cars</a:t>
            </a:r>
            <a:r>
              <a:rPr lang="de-DE" sz="2800" dirty="0">
                <a:latin typeface="Courier"/>
                <a:cs typeface="Courier"/>
              </a:rPr>
              <a:t>)</a:t>
            </a:r>
          </a:p>
          <a:p>
            <a:r>
              <a:rPr lang="de-DE" sz="2800" dirty="0">
                <a:latin typeface="Courier"/>
                <a:cs typeface="Courier"/>
              </a:rPr>
              <a:t>  </a:t>
            </a:r>
            <a:r>
              <a:rPr lang="de-DE" sz="2800" dirty="0" err="1">
                <a:latin typeface="Courier"/>
                <a:cs typeface="Courier"/>
              </a:rPr>
              <a:t>speed</a:t>
            </a:r>
            <a:r>
              <a:rPr lang="de-DE" sz="2800" dirty="0">
                <a:latin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cs typeface="Courier"/>
              </a:rPr>
              <a:t>dist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1     4    2</a:t>
            </a:r>
          </a:p>
          <a:p>
            <a:r>
              <a:rPr lang="de-DE" sz="2800" dirty="0">
                <a:latin typeface="Courier"/>
                <a:cs typeface="Courier"/>
              </a:rPr>
              <a:t>2     4   10</a:t>
            </a:r>
          </a:p>
          <a:p>
            <a:r>
              <a:rPr lang="de-DE" sz="2800" dirty="0">
                <a:latin typeface="Courier"/>
                <a:cs typeface="Courier"/>
              </a:rPr>
              <a:t>3     7    4</a:t>
            </a:r>
          </a:p>
          <a:p>
            <a:r>
              <a:rPr lang="de-DE" sz="2800" dirty="0">
                <a:latin typeface="Courier"/>
                <a:cs typeface="Courier"/>
              </a:rPr>
              <a:t>4     7   22</a:t>
            </a:r>
          </a:p>
          <a:p>
            <a:r>
              <a:rPr lang="de-DE" sz="2800" dirty="0">
                <a:latin typeface="Courier"/>
                <a:cs typeface="Courier"/>
              </a:rPr>
              <a:t>5     8   16</a:t>
            </a:r>
          </a:p>
          <a:p>
            <a:r>
              <a:rPr lang="de-DE" sz="2800" dirty="0">
                <a:latin typeface="Courier"/>
                <a:cs typeface="Courier"/>
              </a:rPr>
              <a:t>6     9   10</a:t>
            </a:r>
          </a:p>
          <a:p>
            <a:r>
              <a:rPr lang="de-DE" sz="2800" dirty="0">
                <a:latin typeface="Courier"/>
                <a:cs typeface="Courier"/>
              </a:rPr>
              <a:t>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8521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>
                <a:latin typeface="Courier"/>
                <a:cs typeface="Courier"/>
              </a:rPr>
              <a:t>head()</a:t>
            </a:r>
            <a:r>
              <a:rPr lang="en-US" sz="2800" dirty="0"/>
              <a:t> function shows the first few lines of a data frame:</a:t>
            </a:r>
          </a:p>
        </p:txBody>
      </p:sp>
    </p:spTree>
    <p:extLst>
      <p:ext uri="{BB962C8B-B14F-4D97-AF65-F5344CB8AC3E}">
        <p14:creationId xmlns:p14="http://schemas.microsoft.com/office/powerpoint/2010/main" val="3431720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2" y="2198526"/>
            <a:ext cx="9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head(cars)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9010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Functions are called in the format </a:t>
            </a:r>
            <a:r>
              <a:rPr lang="de-DE" sz="2800" dirty="0">
                <a:latin typeface="Courier"/>
              </a:rPr>
              <a:t>function</a:t>
            </a:r>
            <a:r>
              <a:rPr lang="de-DE" sz="2800" dirty="0">
                <a:latin typeface="Courier"/>
                <a:cs typeface="Courier"/>
              </a:rPr>
              <a:t>(argument)</a:t>
            </a:r>
          </a:p>
          <a:p>
            <a:r>
              <a:rPr lang="en-US" sz="2800" dirty="0"/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02EE22-66A6-4E84-9976-B20F60D9243B}"/>
              </a:ext>
            </a:extLst>
          </p:cNvPr>
          <p:cNvCxnSpPr>
            <a:cxnSpLocks/>
          </p:cNvCxnSpPr>
          <p:nvPr/>
        </p:nvCxnSpPr>
        <p:spPr>
          <a:xfrm flipH="1" flipV="1">
            <a:off x="1226110" y="2680323"/>
            <a:ext cx="650315" cy="63810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D8C30-3FCA-4671-B424-72CB0071E923}"/>
              </a:ext>
            </a:extLst>
          </p:cNvPr>
          <p:cNvCxnSpPr>
            <a:cxnSpLocks/>
          </p:cNvCxnSpPr>
          <p:nvPr/>
        </p:nvCxnSpPr>
        <p:spPr>
          <a:xfrm flipH="1" flipV="1">
            <a:off x="2731060" y="2630606"/>
            <a:ext cx="650315" cy="63810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929865-9BA2-46AF-828F-8C3664245728}"/>
              </a:ext>
            </a:extLst>
          </p:cNvPr>
          <p:cNvSpPr txBox="1"/>
          <p:nvPr/>
        </p:nvSpPr>
        <p:spPr>
          <a:xfrm>
            <a:off x="905197" y="3268715"/>
            <a:ext cx="182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D9B2D-5B2E-474B-8468-66B6D4AF4647}"/>
              </a:ext>
            </a:extLst>
          </p:cNvPr>
          <p:cNvSpPr txBox="1"/>
          <p:nvPr/>
        </p:nvSpPr>
        <p:spPr>
          <a:xfrm>
            <a:off x="2977974" y="3268715"/>
            <a:ext cx="182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argument</a:t>
            </a:r>
          </a:p>
        </p:txBody>
      </p:sp>
    </p:spTree>
    <p:extLst>
      <p:ext uri="{BB962C8B-B14F-4D97-AF65-F5344CB8AC3E}">
        <p14:creationId xmlns:p14="http://schemas.microsoft.com/office/powerpoint/2010/main" val="1103536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2" y="2789076"/>
            <a:ext cx="934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head(cars, 8)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399019"/>
            <a:ext cx="9010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Functions can have any number of required arguments or optional arguments</a:t>
            </a:r>
            <a:endParaRPr lang="de-DE" sz="2800" dirty="0">
              <a:latin typeface="Courier"/>
              <a:cs typeface="Courier"/>
            </a:endParaRPr>
          </a:p>
          <a:p>
            <a:r>
              <a:rPr lang="en-US" sz="2800" dirty="0"/>
              <a:t>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02EE22-66A6-4E84-9976-B20F60D9243B}"/>
              </a:ext>
            </a:extLst>
          </p:cNvPr>
          <p:cNvCxnSpPr>
            <a:cxnSpLocks/>
          </p:cNvCxnSpPr>
          <p:nvPr/>
        </p:nvCxnSpPr>
        <p:spPr>
          <a:xfrm flipH="1" flipV="1">
            <a:off x="1226110" y="3270873"/>
            <a:ext cx="650315" cy="63810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6D8C30-3FCA-4671-B424-72CB0071E923}"/>
              </a:ext>
            </a:extLst>
          </p:cNvPr>
          <p:cNvCxnSpPr>
            <a:cxnSpLocks/>
          </p:cNvCxnSpPr>
          <p:nvPr/>
        </p:nvCxnSpPr>
        <p:spPr>
          <a:xfrm flipH="1" flipV="1">
            <a:off x="2588185" y="3221156"/>
            <a:ext cx="650315" cy="63810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929865-9BA2-46AF-828F-8C3664245728}"/>
              </a:ext>
            </a:extLst>
          </p:cNvPr>
          <p:cNvSpPr txBox="1"/>
          <p:nvPr/>
        </p:nvSpPr>
        <p:spPr>
          <a:xfrm>
            <a:off x="905197" y="3859265"/>
            <a:ext cx="1825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Function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D9B2D-5B2E-474B-8468-66B6D4AF4647}"/>
              </a:ext>
            </a:extLst>
          </p:cNvPr>
          <p:cNvSpPr txBox="1"/>
          <p:nvPr/>
        </p:nvSpPr>
        <p:spPr>
          <a:xfrm>
            <a:off x="2835099" y="3859265"/>
            <a:ext cx="173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argument (required)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95A94F-31ED-451B-A07F-BE55E06736AA}"/>
              </a:ext>
            </a:extLst>
          </p:cNvPr>
          <p:cNvCxnSpPr>
            <a:cxnSpLocks/>
          </p:cNvCxnSpPr>
          <p:nvPr/>
        </p:nvCxnSpPr>
        <p:spPr>
          <a:xfrm flipH="1">
            <a:off x="3429001" y="3050686"/>
            <a:ext cx="1057274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B7BB28-D12B-47F4-B839-2394A19A05E1}"/>
              </a:ext>
            </a:extLst>
          </p:cNvPr>
          <p:cNvSpPr txBox="1"/>
          <p:nvPr/>
        </p:nvSpPr>
        <p:spPr>
          <a:xfrm>
            <a:off x="4545458" y="2713324"/>
            <a:ext cx="2655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Second argument (optional; default = 6)</a:t>
            </a:r>
          </a:p>
        </p:txBody>
      </p:sp>
    </p:spTree>
    <p:extLst>
      <p:ext uri="{BB962C8B-B14F-4D97-AF65-F5344CB8AC3E}">
        <p14:creationId xmlns:p14="http://schemas.microsoft.com/office/powerpoint/2010/main" val="129504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3671" y="2513586"/>
            <a:ext cx="934033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head(cars, 8)</a:t>
            </a:r>
          </a:p>
          <a:p>
            <a:r>
              <a:rPr lang="de-DE" sz="2800" dirty="0">
                <a:latin typeface="Courier"/>
                <a:cs typeface="Courier"/>
              </a:rPr>
              <a:t>  </a:t>
            </a:r>
            <a:r>
              <a:rPr lang="de-DE" sz="2800" dirty="0" err="1">
                <a:latin typeface="Courier"/>
                <a:cs typeface="Courier"/>
              </a:rPr>
              <a:t>speed</a:t>
            </a:r>
            <a:r>
              <a:rPr lang="de-DE" sz="2800" dirty="0">
                <a:latin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cs typeface="Courier"/>
              </a:rPr>
              <a:t>dist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1     4    2</a:t>
            </a:r>
          </a:p>
          <a:p>
            <a:r>
              <a:rPr lang="de-DE" sz="2800" dirty="0">
                <a:latin typeface="Courier"/>
                <a:cs typeface="Courier"/>
              </a:rPr>
              <a:t>2     4   10</a:t>
            </a:r>
          </a:p>
          <a:p>
            <a:r>
              <a:rPr lang="de-DE" sz="2800" dirty="0">
                <a:latin typeface="Courier"/>
                <a:cs typeface="Courier"/>
              </a:rPr>
              <a:t>3     7    4</a:t>
            </a:r>
          </a:p>
          <a:p>
            <a:r>
              <a:rPr lang="de-DE" sz="2800" dirty="0">
                <a:latin typeface="Courier"/>
                <a:cs typeface="Courier"/>
              </a:rPr>
              <a:t>4     7   22</a:t>
            </a:r>
          </a:p>
          <a:p>
            <a:r>
              <a:rPr lang="de-DE" sz="2800" dirty="0">
                <a:latin typeface="Courier"/>
                <a:cs typeface="Courier"/>
              </a:rPr>
              <a:t>5     8   16</a:t>
            </a:r>
          </a:p>
          <a:p>
            <a:r>
              <a:rPr lang="de-DE" sz="2800" dirty="0">
                <a:latin typeface="Courier"/>
                <a:cs typeface="Courier"/>
              </a:rPr>
              <a:t>6     9   10</a:t>
            </a:r>
          </a:p>
          <a:p>
            <a:r>
              <a:rPr lang="de-DE" sz="2800" dirty="0">
                <a:latin typeface="Courier"/>
                <a:cs typeface="Courier"/>
              </a:rPr>
              <a:t>7    10   18</a:t>
            </a:r>
          </a:p>
          <a:p>
            <a:r>
              <a:rPr lang="de-DE" sz="2800" dirty="0">
                <a:latin typeface="Courier"/>
                <a:cs typeface="Courier"/>
              </a:rPr>
              <a:t>8    10   26</a:t>
            </a:r>
          </a:p>
          <a:p>
            <a:r>
              <a:rPr lang="de-DE" sz="2800" dirty="0">
                <a:latin typeface="Courier"/>
                <a:cs typeface="Courier"/>
              </a:rPr>
              <a:t>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506029"/>
            <a:ext cx="8521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/>
                <a:cs typeface="Courier"/>
              </a:rPr>
              <a:t>head(cars, 8)</a:t>
            </a:r>
            <a:r>
              <a:rPr lang="en-US" sz="2800" dirty="0"/>
              <a:t>will show the first 8 lines of the data frame instead of the default 6:</a:t>
            </a:r>
          </a:p>
        </p:txBody>
      </p:sp>
    </p:spTree>
    <p:extLst>
      <p:ext uri="{BB962C8B-B14F-4D97-AF65-F5344CB8AC3E}">
        <p14:creationId xmlns:p14="http://schemas.microsoft.com/office/powerpoint/2010/main" val="20600191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D53F1A-3D75-4A33-B65D-B0A67DC0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1" y="2460136"/>
            <a:ext cx="7103037" cy="4397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486979"/>
            <a:ext cx="8521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More information about what a function does and/or requires can be accessed with </a:t>
            </a:r>
            <a:r>
              <a:rPr lang="en-US" sz="2800" dirty="0">
                <a:latin typeface="Courier"/>
              </a:rPr>
              <a:t>?function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7467A2-CA8C-4885-915D-905942E105C5}"/>
              </a:ext>
            </a:extLst>
          </p:cNvPr>
          <p:cNvSpPr/>
          <p:nvPr/>
        </p:nvSpPr>
        <p:spPr>
          <a:xfrm>
            <a:off x="954874" y="4955168"/>
            <a:ext cx="759626" cy="510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4D68C9-966A-49AA-9A78-969ABA9DD35C}"/>
              </a:ext>
            </a:extLst>
          </p:cNvPr>
          <p:cNvCxnSpPr>
            <a:cxnSpLocks/>
          </p:cNvCxnSpPr>
          <p:nvPr/>
        </p:nvCxnSpPr>
        <p:spPr>
          <a:xfrm flipV="1">
            <a:off x="1657350" y="3863154"/>
            <a:ext cx="1285875" cy="118509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9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486979"/>
            <a:ext cx="852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/>
              </a:rPr>
              <a:t>?function </a:t>
            </a:r>
            <a:r>
              <a:rPr lang="en-US" sz="2800" dirty="0"/>
              <a:t>has argument information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DAE404-1221-442C-88FA-2C4C62CB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85126"/>
            <a:ext cx="7105650" cy="477287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94C13C5-FF5F-485D-A891-876166C4FF6A}"/>
              </a:ext>
            </a:extLst>
          </p:cNvPr>
          <p:cNvSpPr/>
          <p:nvPr/>
        </p:nvSpPr>
        <p:spPr>
          <a:xfrm>
            <a:off x="2821773" y="4352925"/>
            <a:ext cx="1112051" cy="55172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EBE4D-D105-4A86-BF7F-A910F2906599}"/>
              </a:ext>
            </a:extLst>
          </p:cNvPr>
          <p:cNvCxnSpPr>
            <a:cxnSpLocks/>
          </p:cNvCxnSpPr>
          <p:nvPr/>
        </p:nvCxnSpPr>
        <p:spPr>
          <a:xfrm flipV="1">
            <a:off x="1831174" y="4770177"/>
            <a:ext cx="1155829" cy="1111146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AADC9C0-5C70-43D1-90C8-5F2A89E5FC8D}"/>
              </a:ext>
            </a:extLst>
          </p:cNvPr>
          <p:cNvSpPr/>
          <p:nvPr/>
        </p:nvSpPr>
        <p:spPr>
          <a:xfrm>
            <a:off x="1009650" y="5701105"/>
            <a:ext cx="914400" cy="59747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9397" y="2104011"/>
            <a:ext cx="35906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head(cars, 8)</a:t>
            </a:r>
          </a:p>
          <a:p>
            <a:r>
              <a:rPr lang="de-DE" sz="2800" dirty="0">
                <a:latin typeface="Courier"/>
                <a:cs typeface="Courier"/>
              </a:rPr>
              <a:t>  </a:t>
            </a:r>
            <a:r>
              <a:rPr lang="de-DE" sz="2800" dirty="0" err="1">
                <a:latin typeface="Courier"/>
                <a:cs typeface="Courier"/>
              </a:rPr>
              <a:t>speed</a:t>
            </a:r>
            <a:r>
              <a:rPr lang="de-DE" sz="2800" dirty="0">
                <a:latin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cs typeface="Courier"/>
              </a:rPr>
              <a:t>dist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1     4    2</a:t>
            </a:r>
          </a:p>
          <a:p>
            <a:r>
              <a:rPr lang="de-DE" sz="2800" dirty="0">
                <a:latin typeface="Courier"/>
                <a:cs typeface="Courier"/>
              </a:rPr>
              <a:t>2     4   10</a:t>
            </a:r>
          </a:p>
          <a:p>
            <a:r>
              <a:rPr lang="de-DE" sz="2800" dirty="0">
                <a:latin typeface="Courier"/>
                <a:cs typeface="Courier"/>
              </a:rPr>
              <a:t>3     7    4</a:t>
            </a:r>
          </a:p>
          <a:p>
            <a:r>
              <a:rPr lang="de-DE" sz="2800" dirty="0">
                <a:latin typeface="Courier"/>
                <a:cs typeface="Courier"/>
              </a:rPr>
              <a:t>4     7   22</a:t>
            </a:r>
          </a:p>
          <a:p>
            <a:r>
              <a:rPr lang="de-DE" sz="2800" dirty="0">
                <a:latin typeface="Courier"/>
                <a:cs typeface="Courier"/>
              </a:rPr>
              <a:t>5     8   16</a:t>
            </a:r>
          </a:p>
          <a:p>
            <a:r>
              <a:rPr lang="de-DE" sz="2800" dirty="0">
                <a:latin typeface="Courier"/>
                <a:cs typeface="Courier"/>
              </a:rPr>
              <a:t>6     9   10</a:t>
            </a:r>
          </a:p>
          <a:p>
            <a:r>
              <a:rPr lang="de-DE" sz="2800" dirty="0">
                <a:latin typeface="Courier"/>
                <a:cs typeface="Courier"/>
              </a:rPr>
              <a:t>7    10   18</a:t>
            </a:r>
          </a:p>
          <a:p>
            <a:r>
              <a:rPr lang="de-DE" sz="2800" dirty="0">
                <a:latin typeface="Courier"/>
                <a:cs typeface="Courier"/>
              </a:rPr>
              <a:t>8    10   26</a:t>
            </a:r>
          </a:p>
          <a:p>
            <a:r>
              <a:rPr lang="de-DE" sz="2800" dirty="0">
                <a:latin typeface="Courier"/>
                <a:cs typeface="Courier"/>
              </a:rPr>
              <a:t>&gt;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467929"/>
            <a:ext cx="852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implicitly or explicitly pass arguments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BAD99-5144-41AA-8972-9CC199B5AAA4}"/>
              </a:ext>
            </a:extLst>
          </p:cNvPr>
          <p:cNvSpPr txBox="1"/>
          <p:nvPr/>
        </p:nvSpPr>
        <p:spPr>
          <a:xfrm>
            <a:off x="4743449" y="2104011"/>
            <a:ext cx="469582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Courier"/>
                <a:cs typeface="Courier"/>
              </a:rPr>
              <a:t>&gt; head(x=cars, n=8)</a:t>
            </a:r>
          </a:p>
          <a:p>
            <a:r>
              <a:rPr lang="de-DE" sz="2800" dirty="0">
                <a:latin typeface="Courier"/>
                <a:cs typeface="Courier"/>
              </a:rPr>
              <a:t>  </a:t>
            </a:r>
            <a:r>
              <a:rPr lang="de-DE" sz="2800" dirty="0" err="1">
                <a:latin typeface="Courier"/>
                <a:cs typeface="Courier"/>
              </a:rPr>
              <a:t>speed</a:t>
            </a:r>
            <a:r>
              <a:rPr lang="de-DE" sz="2800" dirty="0">
                <a:latin typeface="Courier"/>
                <a:cs typeface="Courier"/>
              </a:rPr>
              <a:t> </a:t>
            </a:r>
            <a:r>
              <a:rPr lang="de-DE" sz="2800" dirty="0" err="1">
                <a:latin typeface="Courier"/>
                <a:cs typeface="Courier"/>
              </a:rPr>
              <a:t>dist</a:t>
            </a:r>
            <a:endParaRPr lang="de-DE" sz="2800" dirty="0">
              <a:latin typeface="Courier"/>
              <a:cs typeface="Courier"/>
            </a:endParaRPr>
          </a:p>
          <a:p>
            <a:r>
              <a:rPr lang="de-DE" sz="2800" dirty="0">
                <a:latin typeface="Courier"/>
                <a:cs typeface="Courier"/>
              </a:rPr>
              <a:t>1     4    2</a:t>
            </a:r>
          </a:p>
          <a:p>
            <a:r>
              <a:rPr lang="de-DE" sz="2800" dirty="0">
                <a:latin typeface="Courier"/>
                <a:cs typeface="Courier"/>
              </a:rPr>
              <a:t>2     4   10</a:t>
            </a:r>
          </a:p>
          <a:p>
            <a:r>
              <a:rPr lang="de-DE" sz="2800" dirty="0">
                <a:latin typeface="Courier"/>
                <a:cs typeface="Courier"/>
              </a:rPr>
              <a:t>3     7    4</a:t>
            </a:r>
          </a:p>
          <a:p>
            <a:r>
              <a:rPr lang="de-DE" sz="2800" dirty="0">
                <a:latin typeface="Courier"/>
                <a:cs typeface="Courier"/>
              </a:rPr>
              <a:t>4     7   22</a:t>
            </a:r>
          </a:p>
          <a:p>
            <a:r>
              <a:rPr lang="de-DE" sz="2800" dirty="0">
                <a:latin typeface="Courier"/>
                <a:cs typeface="Courier"/>
              </a:rPr>
              <a:t>5     8   16</a:t>
            </a:r>
          </a:p>
          <a:p>
            <a:r>
              <a:rPr lang="de-DE" sz="2800" dirty="0">
                <a:latin typeface="Courier"/>
                <a:cs typeface="Courier"/>
              </a:rPr>
              <a:t>6     9   10</a:t>
            </a:r>
          </a:p>
          <a:p>
            <a:r>
              <a:rPr lang="de-DE" sz="2800" dirty="0">
                <a:latin typeface="Courier"/>
                <a:cs typeface="Courier"/>
              </a:rPr>
              <a:t>7    10   18</a:t>
            </a:r>
          </a:p>
          <a:p>
            <a:r>
              <a:rPr lang="de-DE" sz="2800" dirty="0">
                <a:latin typeface="Courier"/>
                <a:cs typeface="Courier"/>
              </a:rPr>
              <a:t>8    10   26</a:t>
            </a:r>
          </a:p>
          <a:p>
            <a:r>
              <a:rPr lang="de-DE" sz="2800" dirty="0">
                <a:latin typeface="Courier"/>
                <a:cs typeface="Courier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994320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D5F5-624A-D808-7154-B765CFC4A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801"/>
            <a:ext cx="9144000" cy="1344522"/>
          </a:xfrm>
        </p:spPr>
        <p:txBody>
          <a:bodyPr>
            <a:normAutofit/>
          </a:bodyPr>
          <a:lstStyle/>
          <a:p>
            <a:r>
              <a:rPr lang="en-US" sz="4000" dirty="0"/>
              <a:t>Demonstration Time!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302B02-DDC0-9F15-A951-3CA8CB023CB1}"/>
              </a:ext>
            </a:extLst>
          </p:cNvPr>
          <p:cNvSpPr txBox="1"/>
          <p:nvPr/>
        </p:nvSpPr>
        <p:spPr>
          <a:xfrm>
            <a:off x="831273" y="4364182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on Section #4</a:t>
            </a:r>
          </a:p>
        </p:txBody>
      </p:sp>
    </p:spTree>
    <p:extLst>
      <p:ext uri="{BB962C8B-B14F-4D97-AF65-F5344CB8AC3E}">
        <p14:creationId xmlns:p14="http://schemas.microsoft.com/office/powerpoint/2010/main" val="668957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38002"/>
            <a:ext cx="9144000" cy="1988672"/>
          </a:xfrm>
        </p:spPr>
        <p:txBody>
          <a:bodyPr/>
          <a:lstStyle/>
          <a:p>
            <a:r>
              <a:rPr lang="en-US" dirty="0"/>
              <a:t>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218302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664F-4246-4BE9-FADC-3DC16EE0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81D4A-AA60-CC46-CA76-917981ADC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4" y="1481003"/>
            <a:ext cx="7772400" cy="515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1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RStudio for help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3672" y="1467929"/>
            <a:ext cx="8521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Type </a:t>
            </a:r>
            <a:r>
              <a:rPr lang="en-US" sz="2800" dirty="0">
                <a:latin typeface="Courier"/>
              </a:rPr>
              <a:t>?function </a:t>
            </a:r>
            <a:r>
              <a:rPr lang="en-US" sz="2800" dirty="0"/>
              <a:t>into console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9D0C2-A9C2-4A12-8E33-737F15E9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3" y="1991148"/>
            <a:ext cx="3809695" cy="1437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C766A-1A95-4E94-A780-5E8EAB85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89" y="1991148"/>
            <a:ext cx="4941111" cy="47127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693DB6-DC5E-4D78-9C5B-E8644782500E}"/>
              </a:ext>
            </a:extLst>
          </p:cNvPr>
          <p:cNvCxnSpPr>
            <a:cxnSpLocks/>
          </p:cNvCxnSpPr>
          <p:nvPr/>
        </p:nvCxnSpPr>
        <p:spPr>
          <a:xfrm>
            <a:off x="3390563" y="3007925"/>
            <a:ext cx="906800" cy="0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301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Google for help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86CA4-0794-4CD1-A933-2CE885F5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7" y="5590890"/>
            <a:ext cx="8606001" cy="1043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DB34A-FDA3-48A5-A231-DBF374718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33"/>
          <a:stretch/>
        </p:blipFill>
        <p:spPr>
          <a:xfrm>
            <a:off x="844298" y="1453346"/>
            <a:ext cx="7455401" cy="39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497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</a:t>
            </a:r>
            <a:r>
              <a:rPr lang="en-US" dirty="0" err="1"/>
              <a:t>StackOverflow</a:t>
            </a:r>
            <a:r>
              <a:rPr lang="en-US" dirty="0"/>
              <a:t> for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8BCE3A-12DD-4935-BBAC-2D548AC4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6" y="1879554"/>
            <a:ext cx="8766647" cy="38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87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38002"/>
            <a:ext cx="9144000" cy="1988672"/>
          </a:xfrm>
        </p:spPr>
        <p:txBody>
          <a:bodyPr/>
          <a:lstStyle/>
          <a:p>
            <a:r>
              <a:rPr lang="en-US" dirty="0"/>
              <a:t>Extending R through packages:</a:t>
            </a:r>
            <a:br>
              <a:rPr lang="en-US" dirty="0"/>
            </a:br>
            <a:r>
              <a:rPr lang="en-US" dirty="0"/>
              <a:t>There’s a package for everything</a:t>
            </a:r>
          </a:p>
        </p:txBody>
      </p:sp>
    </p:spTree>
    <p:extLst>
      <p:ext uri="{BB962C8B-B14F-4D97-AF65-F5344CB8AC3E}">
        <p14:creationId xmlns:p14="http://schemas.microsoft.com/office/powerpoint/2010/main" val="42194459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are available on CRAN</a:t>
            </a:r>
            <a:br>
              <a:rPr lang="en-US" dirty="0"/>
            </a:br>
            <a:r>
              <a:rPr lang="en-US" dirty="0"/>
              <a:t>(Comprehensive R Archive Network)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8FD3-E43A-CE45-A9AC-4C9D6F58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191" y="1056707"/>
            <a:ext cx="9772382" cy="116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3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Bio-specific R packages are available on </a:t>
            </a:r>
            <a:br>
              <a:rPr lang="en-US" dirty="0"/>
            </a:br>
            <a:r>
              <a:rPr lang="en-US" dirty="0"/>
              <a:t>Bioconductor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D0072-C4A4-4402-B6B1-B3ECA6E3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54" y="1497196"/>
            <a:ext cx="8295891" cy="109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9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F664F-4246-4BE9-FADC-3DC16EE0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Format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781D4A-AA60-CC46-CA76-917981ADC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4" y="1481003"/>
            <a:ext cx="7772400" cy="5155323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A9ED1C-7676-4731-0C48-CA461710A9DB}"/>
              </a:ext>
            </a:extLst>
          </p:cNvPr>
          <p:cNvSpPr/>
          <p:nvPr/>
        </p:nvSpPr>
        <p:spPr>
          <a:xfrm>
            <a:off x="5160818" y="6165272"/>
            <a:ext cx="1087582" cy="277091"/>
          </a:xfrm>
          <a:prstGeom prst="rect">
            <a:avLst/>
          </a:prstGeom>
          <a:noFill/>
          <a:ln w="22225">
            <a:solidFill>
              <a:srgbClr val="FCD20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6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to get set up using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and why to use RStudio &amp; R Markdown (.</a:t>
            </a:r>
            <a:r>
              <a:rPr lang="en-US" dirty="0" err="1"/>
              <a:t>Rmd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Basics of programming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dirty="0"/>
              <a:t>Data types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dirty="0"/>
              <a:t>Functions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dirty="0"/>
              <a:t>Troubleshooting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Intro to the </a:t>
            </a:r>
            <a:r>
              <a:rPr lang="en-US" dirty="0" err="1"/>
              <a:t>Tidyverse</a:t>
            </a:r>
            <a:endParaRPr lang="en-US" dirty="0"/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dirty="0"/>
              <a:t>Tidy vs untidy data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US" dirty="0" err="1"/>
              <a:t>Tidyverse</a:t>
            </a:r>
            <a:r>
              <a:rPr lang="en-US" dirty="0"/>
              <a:t>-specific functions</a:t>
            </a:r>
          </a:p>
        </p:txBody>
      </p:sp>
    </p:spTree>
    <p:extLst>
      <p:ext uri="{BB962C8B-B14F-4D97-AF65-F5344CB8AC3E}">
        <p14:creationId xmlns:p14="http://schemas.microsoft.com/office/powerpoint/2010/main" val="305083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The premier data analysis and</a:t>
            </a:r>
            <a:br>
              <a:rPr lang="en-US" dirty="0"/>
            </a:br>
            <a:r>
              <a:rPr lang="en-US" dirty="0"/>
              <a:t>visualization platform </a:t>
            </a:r>
          </a:p>
        </p:txBody>
      </p:sp>
      <p:sp>
        <p:nvSpPr>
          <p:cNvPr id="3" name="Rectangle 2"/>
          <p:cNvSpPr/>
          <p:nvPr/>
        </p:nvSpPr>
        <p:spPr>
          <a:xfrm>
            <a:off x="473251" y="1807141"/>
            <a:ext cx="2650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https://cran.r-project.org/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6-01-17 at 12.47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75" y="1453731"/>
            <a:ext cx="1447800" cy="1130300"/>
          </a:xfrm>
          <a:prstGeom prst="rect">
            <a:avLst/>
          </a:prstGeom>
        </p:spPr>
      </p:pic>
      <p:pic>
        <p:nvPicPr>
          <p:cNvPr id="6" name="Picture 5" descr="Screen Shot 2016-01-17 at 12.49.1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2824249"/>
            <a:ext cx="9092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Studio:</a:t>
            </a:r>
            <a:br>
              <a:rPr lang="en-US" dirty="0"/>
            </a:br>
            <a:r>
              <a:rPr lang="en-US" dirty="0"/>
              <a:t>A nice user interface for R</a:t>
            </a:r>
          </a:p>
        </p:txBody>
      </p:sp>
      <p:pic>
        <p:nvPicPr>
          <p:cNvPr id="4" name="Picture 3" descr="Screen Shot 2016-01-17 at 12.39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346" y="1568696"/>
            <a:ext cx="1917700" cy="800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4592" y="1785624"/>
            <a:ext cx="5500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https://www.rstudio.com/products/rstudio/download/</a:t>
            </a:r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7" y="2305485"/>
            <a:ext cx="863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1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>
          <a:solidFill>
            <a:schemeClr val="tx1"/>
          </a:solidFill>
          <a:tailEnd type="stealth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10383</TotalTime>
  <Words>1586</Words>
  <Application>Microsoft Macintosh PowerPoint</Application>
  <PresentationFormat>On-screen Show (4:3)</PresentationFormat>
  <Paragraphs>274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Arbutus Slab</vt:lpstr>
      <vt:lpstr>Arial</vt:lpstr>
      <vt:lpstr>Calibri</vt:lpstr>
      <vt:lpstr>Corbel</vt:lpstr>
      <vt:lpstr>Courier</vt:lpstr>
      <vt:lpstr>Wingdings</vt:lpstr>
      <vt:lpstr>Office Theme</vt:lpstr>
      <vt:lpstr>Introduction to R for Biologists Day 1 – Intro to R and the Tidyverse Ecosystem Developed by Rachael Cox</vt:lpstr>
      <vt:lpstr>Welcome to Class!!</vt:lpstr>
      <vt:lpstr>Course Summary</vt:lpstr>
      <vt:lpstr>Course Format </vt:lpstr>
      <vt:lpstr>Course Format </vt:lpstr>
      <vt:lpstr>Course Format </vt:lpstr>
      <vt:lpstr>Day 1 Outline</vt:lpstr>
      <vt:lpstr>R: The premier data analysis and visualization platform </vt:lpstr>
      <vt:lpstr>R Studio: A nice user interface for R</vt:lpstr>
      <vt:lpstr>Access R Studio through your web browser</vt:lpstr>
      <vt:lpstr>Select RStudio</vt:lpstr>
      <vt:lpstr>Sign in with your student# and password</vt:lpstr>
      <vt:lpstr>R Markdown</vt:lpstr>
      <vt:lpstr>R Markdown: Open the markdown</vt:lpstr>
      <vt:lpstr>R Markdown: Open the markdown</vt:lpstr>
      <vt:lpstr>R Markdown: Open the markdown</vt:lpstr>
      <vt:lpstr>R Markdown: Open the markdown</vt:lpstr>
      <vt:lpstr>R Markdown: Open the markdown</vt:lpstr>
      <vt:lpstr>R Markdown: Writing documents with embedded R code</vt:lpstr>
      <vt:lpstr>R Markdown: Writing documents with embedded R code</vt:lpstr>
      <vt:lpstr>We convert R Markdown to HTML by “knitting” the Markdown file</vt:lpstr>
      <vt:lpstr>Markdown basics</vt:lpstr>
      <vt:lpstr>Markdown basics</vt:lpstr>
      <vt:lpstr>Different ways to execute code in RStudio</vt:lpstr>
      <vt:lpstr>Press the “Run” button</vt:lpstr>
      <vt:lpstr>Highlight code you want to execute and press ctrl+Enter (cmd+Enter on Macs)</vt:lpstr>
      <vt:lpstr>Place pointer on line of code you want to execute, press ctrl+Enter (cmd+Enter on Macs)</vt:lpstr>
      <vt:lpstr>Use ctrl+Shift+Enter (cmd+Shift+Enter on Macs) to execute an entire code chunk</vt:lpstr>
      <vt:lpstr>Shortcuts for coding</vt:lpstr>
      <vt:lpstr>Your turn!</vt:lpstr>
      <vt:lpstr>R Programming Basics</vt:lpstr>
      <vt:lpstr>Assignments, numbers, vectors </vt:lpstr>
      <vt:lpstr>Strings</vt:lpstr>
      <vt:lpstr>Factors</vt:lpstr>
      <vt:lpstr>Data frames</vt:lpstr>
      <vt:lpstr>Data frames</vt:lpstr>
      <vt:lpstr>Demonstration Time!</vt:lpstr>
      <vt:lpstr>Data frames</vt:lpstr>
      <vt:lpstr>Data frames</vt:lpstr>
      <vt:lpstr>Data frames</vt:lpstr>
      <vt:lpstr>Data frames</vt:lpstr>
      <vt:lpstr>Functions</vt:lpstr>
      <vt:lpstr>Functions</vt:lpstr>
      <vt:lpstr>Functions</vt:lpstr>
      <vt:lpstr>Functions</vt:lpstr>
      <vt:lpstr>Functions</vt:lpstr>
      <vt:lpstr>Functions</vt:lpstr>
      <vt:lpstr>Demonstration Time!</vt:lpstr>
      <vt:lpstr>Troubleshooting</vt:lpstr>
      <vt:lpstr>Ask RStudio for help</vt:lpstr>
      <vt:lpstr>Ask Google for help</vt:lpstr>
      <vt:lpstr>Ask StackOverflow for help</vt:lpstr>
      <vt:lpstr>Extending R through packages: There’s a package for everything</vt:lpstr>
      <vt:lpstr>R packages are available on CRAN (Comprehensive R Archive Network)</vt:lpstr>
      <vt:lpstr>Bio-specific R packages are available on  Bioconductor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R</dc:title>
  <dc:creator>Rachael Cox</dc:creator>
  <cp:lastModifiedBy>Sweet, Philip</cp:lastModifiedBy>
  <cp:revision>122</cp:revision>
  <dcterms:created xsi:type="dcterms:W3CDTF">2015-01-06T18:25:54Z</dcterms:created>
  <dcterms:modified xsi:type="dcterms:W3CDTF">2023-05-27T01:21:56Z</dcterms:modified>
</cp:coreProperties>
</file>